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2" r:id="rId4"/>
    <p:sldId id="258" r:id="rId5"/>
    <p:sldId id="261" r:id="rId6"/>
    <p:sldId id="259"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E0D4A-26CF-42F2-87AC-5107A03C80B1}" type="datetimeFigureOut">
              <a:rPr lang="en-GB" smtClean="0"/>
              <a:pPr/>
              <a:t>12/06/2012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907D1B-8532-4FEC-9625-AB11E42B0AA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6907D1B-8532-4FEC-9625-AB11E42B0AA7}"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C50BD67-ABBD-4223-8D74-EF3F61277B5A}" type="datetimeFigureOut">
              <a:rPr lang="en-GB" smtClean="0"/>
              <a:pPr/>
              <a:t>12/06/2012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73700F5-6E7C-42DC-AD2B-2689579319C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50BD67-ABBD-4223-8D74-EF3F61277B5A}" type="datetimeFigureOut">
              <a:rPr lang="en-GB" smtClean="0"/>
              <a:pPr/>
              <a:t>12/06/2012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700F5-6E7C-42DC-AD2B-2689579319C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50BD67-ABBD-4223-8D74-EF3F61277B5A}" type="datetimeFigureOut">
              <a:rPr lang="en-GB" smtClean="0"/>
              <a:pPr/>
              <a:t>12/06/2012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700F5-6E7C-42DC-AD2B-2689579319C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C50BD67-ABBD-4223-8D74-EF3F61277B5A}" type="datetimeFigureOut">
              <a:rPr lang="en-GB" smtClean="0"/>
              <a:pPr/>
              <a:t>12/06/2012</a:t>
            </a:fld>
            <a:endParaRPr lang="en-GB"/>
          </a:p>
        </p:txBody>
      </p:sp>
      <p:sp>
        <p:nvSpPr>
          <p:cNvPr id="9" name="Slide Number Placeholder 8"/>
          <p:cNvSpPr>
            <a:spLocks noGrp="1"/>
          </p:cNvSpPr>
          <p:nvPr>
            <p:ph type="sldNum" sz="quarter" idx="15"/>
          </p:nvPr>
        </p:nvSpPr>
        <p:spPr/>
        <p:txBody>
          <a:bodyPr rtlCol="0"/>
          <a:lstStyle/>
          <a:p>
            <a:fld id="{673700F5-6E7C-42DC-AD2B-2689579319C9}"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C50BD67-ABBD-4223-8D74-EF3F61277B5A}" type="datetimeFigureOut">
              <a:rPr lang="en-GB" smtClean="0"/>
              <a:pPr/>
              <a:t>12/06/2012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73700F5-6E7C-42DC-AD2B-2689579319C9}"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50BD67-ABBD-4223-8D74-EF3F61277B5A}" type="datetimeFigureOut">
              <a:rPr lang="en-GB" smtClean="0"/>
              <a:pPr/>
              <a:t>12/06/2012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700F5-6E7C-42DC-AD2B-2689579319C9}"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50BD67-ABBD-4223-8D74-EF3F61277B5A}" type="datetimeFigureOut">
              <a:rPr lang="en-GB" smtClean="0"/>
              <a:pPr/>
              <a:t>12/06/2012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700F5-6E7C-42DC-AD2B-2689579319C9}"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C50BD67-ABBD-4223-8D74-EF3F61277B5A}" type="datetimeFigureOut">
              <a:rPr lang="en-GB" smtClean="0"/>
              <a:pPr/>
              <a:t>12/06/2012</a:t>
            </a:fld>
            <a:endParaRPr lang="en-GB"/>
          </a:p>
        </p:txBody>
      </p:sp>
      <p:sp>
        <p:nvSpPr>
          <p:cNvPr id="7" name="Slide Number Placeholder 6"/>
          <p:cNvSpPr>
            <a:spLocks noGrp="1"/>
          </p:cNvSpPr>
          <p:nvPr>
            <p:ph type="sldNum" sz="quarter" idx="11"/>
          </p:nvPr>
        </p:nvSpPr>
        <p:spPr/>
        <p:txBody>
          <a:bodyPr rtlCol="0"/>
          <a:lstStyle/>
          <a:p>
            <a:fld id="{673700F5-6E7C-42DC-AD2B-2689579319C9}"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0BD67-ABBD-4223-8D74-EF3F61277B5A}" type="datetimeFigureOut">
              <a:rPr lang="en-GB" smtClean="0"/>
              <a:pPr/>
              <a:t>12/06/2012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3700F5-6E7C-42DC-AD2B-2689579319C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50BD67-ABBD-4223-8D74-EF3F61277B5A}" type="datetimeFigureOut">
              <a:rPr lang="en-GB" smtClean="0"/>
              <a:pPr/>
              <a:t>12/06/2012</a:t>
            </a:fld>
            <a:endParaRPr lang="en-GB"/>
          </a:p>
        </p:txBody>
      </p:sp>
      <p:sp>
        <p:nvSpPr>
          <p:cNvPr id="22" name="Slide Number Placeholder 21"/>
          <p:cNvSpPr>
            <a:spLocks noGrp="1"/>
          </p:cNvSpPr>
          <p:nvPr>
            <p:ph type="sldNum" sz="quarter" idx="15"/>
          </p:nvPr>
        </p:nvSpPr>
        <p:spPr/>
        <p:txBody>
          <a:bodyPr rtlCol="0"/>
          <a:lstStyle/>
          <a:p>
            <a:fld id="{673700F5-6E7C-42DC-AD2B-2689579319C9}"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C50BD67-ABBD-4223-8D74-EF3F61277B5A}" type="datetimeFigureOut">
              <a:rPr lang="en-GB" smtClean="0"/>
              <a:pPr/>
              <a:t>12/06/2012</a:t>
            </a:fld>
            <a:endParaRPr lang="en-GB"/>
          </a:p>
        </p:txBody>
      </p:sp>
      <p:sp>
        <p:nvSpPr>
          <p:cNvPr id="18" name="Slide Number Placeholder 17"/>
          <p:cNvSpPr>
            <a:spLocks noGrp="1"/>
          </p:cNvSpPr>
          <p:nvPr>
            <p:ph type="sldNum" sz="quarter" idx="11"/>
          </p:nvPr>
        </p:nvSpPr>
        <p:spPr/>
        <p:txBody>
          <a:bodyPr rtlCol="0"/>
          <a:lstStyle/>
          <a:p>
            <a:fld id="{673700F5-6E7C-42DC-AD2B-2689579319C9}"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C50BD67-ABBD-4223-8D74-EF3F61277B5A}" type="datetimeFigureOut">
              <a:rPr lang="en-GB" smtClean="0"/>
              <a:pPr/>
              <a:t>12/06/2012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3700F5-6E7C-42DC-AD2B-2689579319C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taffmail.brighton.ac.uk/owa/WebReadyViewBody.aspx?t=att&amp;id=RgAAAAD1PoeJQMHVEZysABBa8MtrBwAIyJYA2WbUEZx4ABBa8MtrAAAFezvxAACpuYCnjBKYTYRRCzALPoIMAAAIH0BPAAAJ&amp;attid0=EACdo8bvVS8zSIjjW/4stfUQ&amp;attcnt=1&amp;pn=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jsm\Documents\work2011\recordings\jananddebbie.WM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affmail.brighton.ac.uk/owa/WebReadyViewBody.aspx?t=att&amp;id=RgAAAAD1PoeJQMHVEZysABBa8MtrBwAIyJYA2WbUEZx4ABBa8MtrAAAFezvxAACpuYCnjBKYTYRRCzALPoIMAAAIH0BPAAAJ&amp;attid0=EACdo8bvVS8zSIjjW/4stfUQ&amp;attcnt=1&amp;pn=1" TargetMode="External"/><Relationship Id="rId2" Type="http://schemas.openxmlformats.org/officeDocument/2006/relationships/slideLayout" Target="../slideLayouts/slideLayout2.xml"/><Relationship Id="rId1" Type="http://schemas.openxmlformats.org/officeDocument/2006/relationships/audio" Target="file:///C:\Users\jsm\Documents\work2011\recordings\geraldscene1.WMA"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staffmail.brighton.ac.uk/owa/WebReadyViewBody.aspx?t=att&amp;id=RgAAAAD1PoeJQMHVEZysABBa8MtrBwAIyJYA2WbUEZx4ABBa8MtrAAAFezvxAACpuYCnjBKYTYRRCzALPoIMAAAIH0BPAAAJ&amp;attid0=EACdo8bvVS8zSIjjW/4stfUQ&amp;attcnt=1&amp;pn=1" TargetMode="External"/><Relationship Id="rId2" Type="http://schemas.openxmlformats.org/officeDocument/2006/relationships/slideLayout" Target="../slideLayouts/slideLayout2.xml"/><Relationship Id="rId1" Type="http://schemas.openxmlformats.org/officeDocument/2006/relationships/audio" Target="file:///C:\Users\jsm\Documents\work2011\recordings\geraldscene2.WMA"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staffmail.brighton.ac.uk/owa/redir.aspx?C=046ef8878c914b7b9b75993370f90653&amp;URL=https://staffmail.brighton.ac.uk/owa/redir.aspx?C=26f3c65f4e7a4be99bd686a924453d56&amp;URL=https%3a%2f%2fstaffmail.brighton.ac.uk%2fowa%2fWebReadyViewBody.aspx%3ft%3datt%26id%3dRgAAAAD1PoeJQMHVEZysABBa8MtrBwAIyJYA2WbUEZx4ABBa8MtrAAAFezvxAACpuYCnjBKYTYRRCzALPoIMAAAIH0A%252bAAAJ%26attid0%3dEAB7gEwHpuD%252bRIWa3sZhdMR9%26attcnt%3d1%26pn%3d1%23_ENREF_2" TargetMode="External"/><Relationship Id="rId2" Type="http://schemas.openxmlformats.org/officeDocument/2006/relationships/slideLayout" Target="../slideLayouts/slideLayout2.xml"/><Relationship Id="rId1" Type="http://schemas.openxmlformats.org/officeDocument/2006/relationships/audio" Target="file:///C:\Users\jsm\Documents\work2011\recordings\geraldscene3.WMA"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412776"/>
            <a:ext cx="7772400" cy="2088232"/>
          </a:xfrm>
        </p:spPr>
        <p:txBody>
          <a:bodyPr>
            <a:normAutofit fontScale="90000"/>
          </a:bodyPr>
          <a:lstStyle/>
          <a:p>
            <a:r>
              <a:rPr lang="en-GB" b="1" u="sng" dirty="0" smtClean="0"/>
              <a:t/>
            </a:r>
            <a:br>
              <a:rPr lang="en-GB" b="1" u="sng" dirty="0" smtClean="0"/>
            </a:br>
            <a:r>
              <a:rPr lang="en-GB" b="1" dirty="0" smtClean="0"/>
              <a:t>Leaving </a:t>
            </a:r>
            <a:r>
              <a:rPr lang="en-GB" b="1" dirty="0"/>
              <a:t>the blood in: Autoethnodrama as a methodology in academic research</a:t>
            </a:r>
            <a:r>
              <a:rPr lang="en-GB" dirty="0"/>
              <a:t/>
            </a:r>
            <a:br>
              <a:rPr lang="en-GB" dirty="0"/>
            </a:br>
            <a:endParaRPr lang="en-GB" dirty="0"/>
          </a:p>
        </p:txBody>
      </p:sp>
      <p:sp>
        <p:nvSpPr>
          <p:cNvPr id="3" name="Subtitle 2"/>
          <p:cNvSpPr>
            <a:spLocks noGrp="1"/>
          </p:cNvSpPr>
          <p:nvPr>
            <p:ph type="subTitle" idx="1"/>
          </p:nvPr>
        </p:nvSpPr>
        <p:spPr/>
        <p:txBody>
          <a:bodyPr>
            <a:normAutofit/>
          </a:bodyPr>
          <a:lstStyle/>
          <a:p>
            <a:r>
              <a:rPr lang="en-GB" dirty="0" smtClean="0"/>
              <a:t>Jess Moriarty</a:t>
            </a:r>
          </a:p>
        </p:txBody>
      </p:sp>
      <p:pic>
        <p:nvPicPr>
          <p:cNvPr id="5" name="Picture 4" descr="FacultyofArtsLogo.gif"/>
          <p:cNvPicPr>
            <a:picLocks noChangeAspect="1"/>
          </p:cNvPicPr>
          <p:nvPr/>
        </p:nvPicPr>
        <p:blipFill>
          <a:blip r:embed="rId2" cstate="print"/>
          <a:stretch>
            <a:fillRect/>
          </a:stretch>
        </p:blipFill>
        <p:spPr>
          <a:xfrm>
            <a:off x="2339752" y="5445224"/>
            <a:ext cx="2232248" cy="8640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Background</a:t>
            </a:r>
            <a:endParaRPr lang="en-GB" dirty="0"/>
          </a:p>
        </p:txBody>
      </p:sp>
      <p:sp>
        <p:nvSpPr>
          <p:cNvPr id="4" name="Content Placeholder 3"/>
          <p:cNvSpPr>
            <a:spLocks noGrp="1"/>
          </p:cNvSpPr>
          <p:nvPr>
            <p:ph sz="quarter" idx="1"/>
          </p:nvPr>
        </p:nvSpPr>
        <p:spPr/>
        <p:txBody>
          <a:bodyPr>
            <a:normAutofit fontScale="92500" lnSpcReduction="10000"/>
          </a:bodyPr>
          <a:lstStyle/>
          <a:p>
            <a:r>
              <a:rPr lang="en-GB" dirty="0"/>
              <a:t>“They [academics] started to question why university life had to be that way, why they had to be removed from their work, why only certain forms of discourse counted as knowledge, why they didn't feel more connected to those they studied, why their mind should be split from their body, why they had to keep their emotions in check, why they could not speak from the heart.”  </a:t>
            </a:r>
            <a:r>
              <a:rPr lang="en-GB" dirty="0" smtClean="0">
                <a:hlinkClick r:id="rId3" tooltip="_ENREF_49"/>
              </a:rPr>
              <a:t>Pelias</a:t>
            </a:r>
            <a:r>
              <a:rPr lang="en-GB" dirty="0">
                <a:hlinkClick r:id="rId3" tooltip="_ENREF_49"/>
              </a:rPr>
              <a:t>, 2004a, p. </a:t>
            </a:r>
            <a:r>
              <a:rPr lang="en-GB" dirty="0" smtClean="0">
                <a:hlinkClick r:id="rId3" tooltip="_ENREF_49"/>
              </a:rPr>
              <a:t>11</a:t>
            </a:r>
            <a:endParaRPr lang="en-GB" dirty="0"/>
          </a:p>
          <a:p>
            <a:r>
              <a:rPr lang="en-GB" dirty="0" smtClean="0"/>
              <a:t>“I thought I could control work but I can’t. I can’t control ten million e-mails or a </a:t>
            </a:r>
            <a:r>
              <a:rPr lang="en-GB" dirty="0" smtClean="0"/>
              <a:t>four hour meeting about needing another meeting. I can’t say when or where </a:t>
            </a:r>
            <a:r>
              <a:rPr lang="en-GB" dirty="0" smtClean="0"/>
              <a:t>a student has a breakdown and ask that they do it in office hours...I think I’ve lost sight of where work ends and I begin. She’s in there somewhere, the woman he doesn’t quite remember.” </a:t>
            </a:r>
            <a:r>
              <a:rPr lang="en-GB" u="sng" dirty="0" smtClean="0">
                <a:solidFill>
                  <a:schemeClr val="accent4">
                    <a:lumMod val="60000"/>
                    <a:lumOff val="40000"/>
                  </a:schemeClr>
                </a:solidFill>
              </a:rPr>
              <a:t>Impact 2011</a:t>
            </a:r>
            <a:endParaRPr lang="en-GB" u="sng" dirty="0">
              <a:solidFill>
                <a:schemeClr val="accent4">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academic writing – quotes</a:t>
            </a:r>
            <a:br>
              <a:rPr lang="en-GB" dirty="0" smtClean="0"/>
            </a:br>
            <a:r>
              <a:rPr lang="en-GB" dirty="0" smtClean="0"/>
              <a:t>www.workwritelive.com</a:t>
            </a:r>
            <a:endParaRPr lang="en-GB" dirty="0"/>
          </a:p>
        </p:txBody>
      </p:sp>
      <p:sp>
        <p:nvSpPr>
          <p:cNvPr id="3" name="Content Placeholder 2"/>
          <p:cNvSpPr>
            <a:spLocks noGrp="1"/>
          </p:cNvSpPr>
          <p:nvPr>
            <p:ph sz="quarter" idx="1"/>
          </p:nvPr>
        </p:nvSpPr>
        <p:spPr/>
        <p:txBody>
          <a:bodyPr>
            <a:normAutofit fontScale="70000" lnSpcReduction="20000"/>
          </a:bodyPr>
          <a:lstStyle/>
          <a:p>
            <a:pPr>
              <a:buNone/>
            </a:pPr>
            <a:r>
              <a:rPr lang="en-GB" i="1" dirty="0" smtClean="0"/>
              <a:t>    “In one </a:t>
            </a:r>
            <a:r>
              <a:rPr lang="en-GB" dirty="0" smtClean="0"/>
              <a:t>(academic writing)</a:t>
            </a:r>
            <a:r>
              <a:rPr lang="en-GB" i="1" dirty="0" smtClean="0"/>
              <a:t> there is still very largely...it’s highly controlled fantasy where people have no emotion and where writing is a highly </a:t>
            </a:r>
            <a:r>
              <a:rPr lang="en-GB" i="1" dirty="0" err="1" smtClean="0"/>
              <a:t>genred</a:t>
            </a:r>
            <a:r>
              <a:rPr lang="en-GB" i="1" dirty="0" smtClean="0"/>
              <a:t> and sort of yeah, academic writing is </a:t>
            </a:r>
            <a:r>
              <a:rPr lang="en-GB" i="1" dirty="0" err="1" smtClean="0"/>
              <a:t>Halal</a:t>
            </a:r>
            <a:r>
              <a:rPr lang="en-GB" i="1" dirty="0" smtClean="0"/>
              <a:t> the blood is taken out of it whereas writing </a:t>
            </a:r>
            <a:r>
              <a:rPr lang="en-GB" dirty="0" smtClean="0"/>
              <a:t>(creative writing)</a:t>
            </a:r>
            <a:r>
              <a:rPr lang="en-GB" i="1" dirty="0" smtClean="0"/>
              <a:t>, the blood is left in. (laughs)” </a:t>
            </a:r>
            <a:r>
              <a:rPr lang="en-GB" b="1" dirty="0" smtClean="0"/>
              <a:t>Giovanni (Professor)</a:t>
            </a:r>
            <a:endParaRPr lang="en-GB" dirty="0" smtClean="0"/>
          </a:p>
          <a:p>
            <a:pPr>
              <a:buNone/>
            </a:pPr>
            <a:r>
              <a:rPr lang="en-GB" dirty="0" smtClean="0"/>
              <a:t> </a:t>
            </a:r>
          </a:p>
          <a:p>
            <a:pPr>
              <a:buNone/>
            </a:pPr>
            <a:r>
              <a:rPr lang="en-GB" i="1" dirty="0" smtClean="0"/>
              <a:t>   “‘the voice that I use in academic mode, is it mine, or is the voice of my profession, my ‘ought to’ voice, the voice that I’ve been taught to use?  The voice I use today, it is my own; I recognise in it myself, the person who is really me.  To find again that voice restores to me myself, it makes me whole, it wake me up. Oh that I could reconcile those two voices to be me, myself in every situation’.  And I suppose that’s how I felt.”</a:t>
            </a:r>
            <a:r>
              <a:rPr lang="en-GB" b="1" i="1" dirty="0" smtClean="0"/>
              <a:t> </a:t>
            </a:r>
            <a:r>
              <a:rPr lang="en-GB" b="1" dirty="0" smtClean="0"/>
              <a:t>Dee (Senior Lecturer – Late Career)</a:t>
            </a:r>
            <a:endParaRPr lang="en-GB" dirty="0" smtClean="0"/>
          </a:p>
          <a:p>
            <a:pPr>
              <a:buNone/>
            </a:pPr>
            <a:r>
              <a:rPr lang="en-GB" dirty="0" smtClean="0"/>
              <a:t> </a:t>
            </a:r>
          </a:p>
          <a:p>
            <a:pPr>
              <a:buNone/>
            </a:pPr>
            <a:r>
              <a:rPr lang="en-GB" i="1" dirty="0" smtClean="0"/>
              <a:t>    “I suppose this is a development from your retreat which was really good and it was great to be there but there was a thing about for me about being real </a:t>
            </a:r>
            <a:r>
              <a:rPr lang="en-GB" i="1" dirty="0" err="1" smtClean="0"/>
              <a:t>erm</a:t>
            </a:r>
            <a:r>
              <a:rPr lang="en-GB" i="1" dirty="0" smtClean="0"/>
              <a:t> versus being I don’t know being pretend, you have to make so many compromises don’t you?” </a:t>
            </a:r>
            <a:r>
              <a:rPr lang="en-GB" b="1" dirty="0" smtClean="0"/>
              <a:t>Miles (Principal Lecturer – Mid Career</a:t>
            </a:r>
            <a:r>
              <a:rPr lang="en-GB" b="1" dirty="0" smtClean="0"/>
              <a:t>)</a:t>
            </a:r>
          </a:p>
          <a:p>
            <a:pPr>
              <a:buNone/>
            </a:pPr>
            <a:endParaRPr lang="en-GB" dirty="0" smtClean="0"/>
          </a:p>
          <a:p>
            <a:endParaRPr lang="en-GB" dirty="0"/>
          </a:p>
        </p:txBody>
      </p:sp>
      <p:pic>
        <p:nvPicPr>
          <p:cNvPr id="4" name="jananddebbie.WMA">
            <a:hlinkClick r:id="" action="ppaction://media"/>
          </p:cNvPr>
          <p:cNvPicPr>
            <a:picLocks noRot="1" noChangeAspect="1"/>
          </p:cNvPicPr>
          <p:nvPr>
            <a:audioFile r:link="rId1"/>
          </p:nvPr>
        </p:nvPicPr>
        <p:blipFill>
          <a:blip r:embed="rId3" cstate="print"/>
          <a:stretch>
            <a:fillRect/>
          </a:stretch>
        </p:blipFill>
        <p:spPr>
          <a:xfrm>
            <a:off x="683568" y="6093296"/>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4728"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Autoethnography</a:t>
            </a:r>
            <a:endParaRPr lang="en-GB" dirty="0"/>
          </a:p>
        </p:txBody>
      </p:sp>
      <p:sp>
        <p:nvSpPr>
          <p:cNvPr id="3" name="Content Placeholder 2"/>
          <p:cNvSpPr>
            <a:spLocks noGrp="1"/>
          </p:cNvSpPr>
          <p:nvPr>
            <p:ph sz="quarter" idx="1"/>
          </p:nvPr>
        </p:nvSpPr>
        <p:spPr/>
        <p:txBody>
          <a:bodyPr/>
          <a:lstStyle/>
          <a:p>
            <a:r>
              <a:rPr lang="en-GB" dirty="0" smtClean="0"/>
              <a:t>“...research, writing, story, and method that connect the autobiographical and personal to the cultural, social, and political. Autoethnographic forms feature concrete action, emotion, embodiment, self-consciousness, and introspection portrayed in dialogue, scenes, characterization, and plot. Thus, autoethnography claims the conventions of literary writing.”</a:t>
            </a:r>
          </a:p>
          <a:p>
            <a:pPr>
              <a:buNone/>
            </a:pPr>
            <a:r>
              <a:rPr lang="en-GB" dirty="0" smtClean="0"/>
              <a:t>	</a:t>
            </a:r>
            <a:r>
              <a:rPr lang="en-GB" dirty="0" smtClean="0">
                <a:hlinkClick r:id="rId3" tooltip="_ENREF_22"/>
              </a:rPr>
              <a:t>Ellis, 2004, p. </a:t>
            </a:r>
            <a:r>
              <a:rPr lang="en-GB" dirty="0" smtClean="0">
                <a:hlinkClick r:id="rId3" tooltip="_ENREF_22"/>
              </a:rPr>
              <a:t>Xix</a:t>
            </a:r>
            <a:endParaRPr lang="en-GB" dirty="0" smtClean="0"/>
          </a:p>
          <a:p>
            <a:pPr>
              <a:buNone/>
            </a:pPr>
            <a:endParaRPr lang="en-GB" dirty="0" smtClean="0"/>
          </a:p>
          <a:p>
            <a:endParaRPr lang="en-GB" dirty="0"/>
          </a:p>
        </p:txBody>
      </p:sp>
      <p:pic>
        <p:nvPicPr>
          <p:cNvPr id="5" name="geraldscene1.WMA">
            <a:hlinkClick r:id="" action="ppaction://media"/>
          </p:cNvPr>
          <p:cNvPicPr>
            <a:picLocks noRot="1" noChangeAspect="1"/>
          </p:cNvPicPr>
          <p:nvPr>
            <a:audioFile r:link="rId1"/>
          </p:nvPr>
        </p:nvPicPr>
        <p:blipFill>
          <a:blip r:embed="rId4" cstate="print"/>
          <a:stretch>
            <a:fillRect/>
          </a:stretch>
        </p:blipFill>
        <p:spPr>
          <a:xfrm>
            <a:off x="827584" y="602128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3386"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Fiction as a tool in academic writing</a:t>
            </a:r>
            <a:endParaRPr lang="en-GB" dirty="0"/>
          </a:p>
        </p:txBody>
      </p:sp>
      <p:sp>
        <p:nvSpPr>
          <p:cNvPr id="3" name="Content Placeholder 2"/>
          <p:cNvSpPr>
            <a:spLocks noGrp="1"/>
          </p:cNvSpPr>
          <p:nvPr>
            <p:ph sz="quarter" idx="1"/>
          </p:nvPr>
        </p:nvSpPr>
        <p:spPr/>
        <p:txBody>
          <a:bodyPr>
            <a:normAutofit fontScale="92500" lnSpcReduction="20000"/>
          </a:bodyPr>
          <a:lstStyle/>
          <a:p>
            <a:pPr>
              <a:buNone/>
            </a:pPr>
            <a:r>
              <a:rPr lang="en-GB" dirty="0" smtClean="0"/>
              <a:t>  “The use of fiction, which should not be regarded as synonymous with falsehood, arguably facilitates telling tales in a dramatic and enjoyable way. It is also a useful way of ‘writing the self’, so that the researcher and the researched become one and the same. Writing the self means using fiction and other literary tools to both construct and clarify the person being written about…the researcher and the researched.” </a:t>
            </a:r>
            <a:r>
              <a:rPr lang="en-GB" dirty="0" smtClean="0">
                <a:solidFill>
                  <a:schemeClr val="accent4">
                    <a:lumMod val="75000"/>
                  </a:schemeClr>
                </a:solidFill>
                <a:hlinkClick r:id="rId3" tooltip="_ENREF_28"/>
              </a:rPr>
              <a:t>Grant, 2010b, p. 1</a:t>
            </a:r>
            <a:endParaRPr lang="en-GB" dirty="0" smtClean="0">
              <a:solidFill>
                <a:schemeClr val="accent4">
                  <a:lumMod val="75000"/>
                </a:schemeClr>
              </a:solidFill>
            </a:endParaRPr>
          </a:p>
          <a:p>
            <a:pPr>
              <a:buNone/>
            </a:pPr>
            <a:r>
              <a:rPr lang="en-GB" dirty="0" smtClean="0"/>
              <a:t>“  the constructive process is inspired by partial happenings, fragmented memories, echoes of conversations, whispers in corridors, fleeting glimpses of myriad reflections seen through broken glass, and multiple layers of fiction and narrative imaginings….In the end, the story simply asks for your consideration.” </a:t>
            </a:r>
            <a:r>
              <a:rPr lang="en-GB" u="sng" dirty="0" smtClean="0">
                <a:solidFill>
                  <a:schemeClr val="accent4">
                    <a:lumMod val="75000"/>
                  </a:schemeClr>
                </a:solidFill>
              </a:rPr>
              <a:t>Sparkes, 2007, </a:t>
            </a:r>
            <a:r>
              <a:rPr lang="en-GB" u="sng" dirty="0" smtClean="0">
                <a:solidFill>
                  <a:schemeClr val="accent4">
                    <a:lumMod val="75000"/>
                  </a:schemeClr>
                </a:solidFill>
              </a:rPr>
              <a:t>p.522</a:t>
            </a:r>
          </a:p>
          <a:p>
            <a:pPr>
              <a:buNone/>
            </a:pPr>
            <a:endParaRPr lang="en-GB" u="sng" dirty="0" smtClean="0">
              <a:solidFill>
                <a:schemeClr val="accent4">
                  <a:lumMod val="75000"/>
                </a:schemeClr>
              </a:solidFill>
            </a:endParaRPr>
          </a:p>
          <a:p>
            <a:pPr>
              <a:buNone/>
            </a:pPr>
            <a:endParaRPr lang="en-GB" dirty="0"/>
          </a:p>
        </p:txBody>
      </p:sp>
      <p:pic>
        <p:nvPicPr>
          <p:cNvPr id="5" name="geraldscene2.WMA">
            <a:hlinkClick r:id="" action="ppaction://media"/>
          </p:cNvPr>
          <p:cNvPicPr>
            <a:picLocks noRot="1" noChangeAspect="1"/>
          </p:cNvPicPr>
          <p:nvPr>
            <a:audioFile r:link="rId1"/>
          </p:nvPr>
        </p:nvPicPr>
        <p:blipFill>
          <a:blip r:embed="rId4" cstate="print"/>
          <a:stretch>
            <a:fillRect/>
          </a:stretch>
        </p:blipFill>
        <p:spPr>
          <a:xfrm>
            <a:off x="827584" y="6237312"/>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4687"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Analytical Autoethnodrama – Features </a:t>
            </a:r>
            <a:r>
              <a:rPr lang="en-GB" dirty="0" smtClean="0"/>
              <a:t>of </a:t>
            </a:r>
            <a:endParaRPr lang="en-GB" dirty="0"/>
          </a:p>
        </p:txBody>
      </p:sp>
      <p:sp>
        <p:nvSpPr>
          <p:cNvPr id="3" name="Content Placeholder 2"/>
          <p:cNvSpPr>
            <a:spLocks noGrp="1"/>
          </p:cNvSpPr>
          <p:nvPr>
            <p:ph sz="quarter" idx="1"/>
          </p:nvPr>
        </p:nvSpPr>
        <p:spPr/>
        <p:txBody>
          <a:bodyPr>
            <a:normAutofit fontScale="70000" lnSpcReduction="20000"/>
          </a:bodyPr>
          <a:lstStyle/>
          <a:p>
            <a:pPr>
              <a:buNone/>
            </a:pPr>
            <a:r>
              <a:rPr lang="en-GB" dirty="0" smtClean="0"/>
              <a:t>     Autoethnodramas exist on the borderlands of conventional qualitative research and offer spaces where rhetoric, politics, parody, pastiche, performance, ethnography, and critical cultural studies come together </a:t>
            </a:r>
            <a:r>
              <a:rPr lang="en-GB" u="sng" dirty="0" smtClean="0">
                <a:solidFill>
                  <a:schemeClr val="accent4">
                    <a:lumMod val="75000"/>
                  </a:schemeClr>
                </a:solidFill>
              </a:rPr>
              <a:t>Conquergood, 1998 </a:t>
            </a:r>
          </a:p>
          <a:p>
            <a:pPr>
              <a:buNone/>
            </a:pPr>
            <a:endParaRPr lang="en-GB" dirty="0" smtClean="0"/>
          </a:p>
          <a:p>
            <a:pPr>
              <a:buNone/>
            </a:pPr>
            <a:r>
              <a:rPr lang="en-GB" dirty="0" smtClean="0"/>
              <a:t>1.     Complete member research status</a:t>
            </a:r>
          </a:p>
          <a:p>
            <a:pPr>
              <a:buNone/>
            </a:pPr>
            <a:r>
              <a:rPr lang="en-GB" dirty="0" smtClean="0"/>
              <a:t>2.     Analytical reflexivity</a:t>
            </a:r>
          </a:p>
          <a:p>
            <a:pPr>
              <a:buNone/>
            </a:pPr>
            <a:r>
              <a:rPr lang="en-GB" dirty="0" smtClean="0"/>
              <a:t>3.     Narrative visibility of the researcher’s self</a:t>
            </a:r>
          </a:p>
          <a:p>
            <a:pPr>
              <a:buNone/>
            </a:pPr>
            <a:r>
              <a:rPr lang="en-GB" dirty="0" smtClean="0"/>
              <a:t>4.     Dialogue with informants beyond the self, and</a:t>
            </a:r>
          </a:p>
          <a:p>
            <a:pPr>
              <a:buNone/>
            </a:pPr>
            <a:r>
              <a:rPr lang="en-GB" dirty="0" smtClean="0"/>
              <a:t>5.     Commitment to theoretical analysis. </a:t>
            </a:r>
            <a:r>
              <a:rPr lang="en-GB" dirty="0" smtClean="0">
                <a:solidFill>
                  <a:schemeClr val="accent4">
                    <a:lumMod val="75000"/>
                  </a:schemeClr>
                </a:solidFill>
                <a:hlinkClick r:id="rId3" tooltip="_ENREF_2"/>
              </a:rPr>
              <a:t>Anderson, 2006, </a:t>
            </a:r>
            <a:endParaRPr lang="en-GB" dirty="0" smtClean="0">
              <a:solidFill>
                <a:schemeClr val="accent4">
                  <a:lumMod val="75000"/>
                </a:schemeClr>
              </a:solidFill>
            </a:endParaRPr>
          </a:p>
          <a:p>
            <a:pPr>
              <a:buNone/>
            </a:pPr>
            <a:endParaRPr lang="en-GB" dirty="0" smtClean="0"/>
          </a:p>
          <a:p>
            <a:pPr>
              <a:buNone/>
            </a:pPr>
            <a:r>
              <a:rPr lang="en-GB" dirty="0" smtClean="0"/>
              <a:t>1.     It must be faithful to the author’s experience</a:t>
            </a:r>
          </a:p>
          <a:p>
            <a:pPr>
              <a:buNone/>
            </a:pPr>
            <a:r>
              <a:rPr lang="en-GB" dirty="0" smtClean="0"/>
              <a:t>2.     It must transform the author through self-explanation</a:t>
            </a:r>
          </a:p>
          <a:p>
            <a:pPr>
              <a:buNone/>
            </a:pPr>
            <a:r>
              <a:rPr lang="en-GB" dirty="0" smtClean="0"/>
              <a:t>3.     It must inform the reader of an experience he or she may never   	have endured or would be unlikely to endure in the future, or of 	an experience he or she may have endured in the past or is 	likely to in the future, but 	has been unable to share the 	experience with his or her community of scholars and 	practitioners.    </a:t>
            </a:r>
            <a:r>
              <a:rPr lang="en-GB" u="sng" dirty="0" smtClean="0">
                <a:solidFill>
                  <a:schemeClr val="accent4">
                    <a:lumMod val="75000"/>
                  </a:schemeClr>
                </a:solidFill>
              </a:rPr>
              <a:t>Morrow, </a:t>
            </a:r>
            <a:r>
              <a:rPr lang="en-GB" u="sng" dirty="0" smtClean="0">
                <a:solidFill>
                  <a:schemeClr val="accent4">
                    <a:lumMod val="75000"/>
                  </a:schemeClr>
                </a:solidFill>
              </a:rPr>
              <a:t>2005</a:t>
            </a:r>
          </a:p>
          <a:p>
            <a:pPr>
              <a:buNone/>
            </a:pPr>
            <a:endParaRPr lang="en-GB" u="sng" dirty="0" smtClean="0">
              <a:solidFill>
                <a:schemeClr val="accent4">
                  <a:lumMod val="75000"/>
                </a:schemeClr>
              </a:solidFill>
            </a:endParaRPr>
          </a:p>
          <a:p>
            <a:endParaRPr lang="en-GB" dirty="0"/>
          </a:p>
        </p:txBody>
      </p:sp>
      <p:pic>
        <p:nvPicPr>
          <p:cNvPr id="4" name="geraldscene3.WMA">
            <a:hlinkClick r:id="" action="ppaction://media"/>
          </p:cNvPr>
          <p:cNvPicPr>
            <a:picLocks noRot="1" noChangeAspect="1"/>
          </p:cNvPicPr>
          <p:nvPr>
            <a:audioFile r:link="rId1"/>
          </p:nvPr>
        </p:nvPicPr>
        <p:blipFill>
          <a:blip r:embed="rId4" cstate="print"/>
          <a:stretch>
            <a:fillRect/>
          </a:stretch>
        </p:blipFill>
        <p:spPr>
          <a:xfrm>
            <a:off x="6444208" y="98072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3713"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Speaking from the head and heart</a:t>
            </a:r>
            <a:endParaRPr lang="en-GB" dirty="0"/>
          </a:p>
        </p:txBody>
      </p:sp>
      <p:sp>
        <p:nvSpPr>
          <p:cNvPr id="3" name="Content Placeholder 2"/>
          <p:cNvSpPr>
            <a:spLocks noGrp="1"/>
          </p:cNvSpPr>
          <p:nvPr>
            <p:ph sz="quarter" idx="1"/>
          </p:nvPr>
        </p:nvSpPr>
        <p:spPr/>
        <p:txBody>
          <a:bodyPr/>
          <a:lstStyle/>
          <a:p>
            <a:pPr>
              <a:buNone/>
            </a:pPr>
            <a:r>
              <a:rPr lang="en-GB" dirty="0" smtClean="0"/>
              <a:t>  </a:t>
            </a:r>
            <a:r>
              <a:rPr lang="en-US" b="1" i="1" dirty="0" smtClean="0"/>
              <a:t>“</a:t>
            </a:r>
            <a:r>
              <a:rPr lang="en-US" dirty="0" smtClean="0"/>
              <a:t>The world is not tired.  Our reactions to the world are not tired.  What becomes tired is the daily habitude of our descriptions of that world.  The artist exists only to externalise what we all do internally anyway.  By making the descriptions new, we do not create alternative worlds.  We remind people of the breathtaking beauty of the original.”  </a:t>
            </a:r>
            <a:r>
              <a:rPr lang="en-US" u="sng" dirty="0" smtClean="0">
                <a:solidFill>
                  <a:schemeClr val="accent4">
                    <a:lumMod val="75000"/>
                  </a:schemeClr>
                </a:solidFill>
              </a:rPr>
              <a:t>Hare, 2005</a:t>
            </a:r>
          </a:p>
          <a:p>
            <a:pPr>
              <a:buNone/>
            </a:pPr>
            <a:endParaRPr lang="en-US" dirty="0" smtClean="0"/>
          </a:p>
          <a:p>
            <a:pPr>
              <a:buNone/>
            </a:pPr>
            <a:r>
              <a:rPr lang="en-US" dirty="0" smtClean="0"/>
              <a:t>Scholarship that “doesn’t break your heart just isn’t worth doing anymore.” </a:t>
            </a:r>
            <a:r>
              <a:rPr lang="en-US" u="sng" dirty="0" smtClean="0">
                <a:solidFill>
                  <a:schemeClr val="accent4">
                    <a:lumMod val="75000"/>
                  </a:schemeClr>
                </a:solidFill>
              </a:rPr>
              <a:t>Behar, 1996</a:t>
            </a:r>
            <a:endParaRPr lang="en-GB" u="sng" dirty="0">
              <a:solidFill>
                <a:schemeClr val="accent4">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sz="quarter" idx="1"/>
          </p:nvPr>
        </p:nvSpPr>
        <p:spPr/>
        <p:txBody>
          <a:bodyPr>
            <a:normAutofit/>
          </a:bodyPr>
          <a:lstStyle/>
          <a:p>
            <a:endParaRPr lang="en-GB" sz="3600" dirty="0" smtClean="0"/>
          </a:p>
          <a:p>
            <a:r>
              <a:rPr lang="en-GB" sz="3600" dirty="0" smtClean="0"/>
              <a:t>Questions?</a:t>
            </a:r>
          </a:p>
          <a:p>
            <a:r>
              <a:rPr lang="en-GB" sz="3600" dirty="0" smtClean="0"/>
              <a:t>Further correspondence </a:t>
            </a:r>
            <a:r>
              <a:rPr lang="en-GB" sz="3600" dirty="0" smtClean="0">
                <a:solidFill>
                  <a:schemeClr val="accent4">
                    <a:lumMod val="75000"/>
                  </a:schemeClr>
                </a:solidFill>
              </a:rPr>
              <a:t>jsm@brighton.ac.uk</a:t>
            </a:r>
            <a:endParaRPr lang="en-GB" sz="3600" dirty="0">
              <a:solidFill>
                <a:schemeClr val="accent4">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260</TotalTime>
  <Words>503</Words>
  <Application>Microsoft Office PowerPoint</Application>
  <PresentationFormat>On-screen Show (4:3)</PresentationFormat>
  <Paragraphs>38</Paragraphs>
  <Slides>8</Slides>
  <Notes>1</Notes>
  <HiddenSlides>0</HiddenSlides>
  <MMClips>4</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 Leaving the blood in: Autoethnodrama as a methodology in academic research </vt:lpstr>
      <vt:lpstr>Background</vt:lpstr>
      <vt:lpstr>academic writing – quotes www.workwritelive.com</vt:lpstr>
      <vt:lpstr>Methodology: Autoethnography</vt:lpstr>
      <vt:lpstr>Fiction as a tool in academic writing</vt:lpstr>
      <vt:lpstr>Analytical Autoethnodrama – Features of </vt:lpstr>
      <vt:lpstr>Speaking from the head and heart</vt:lpstr>
      <vt:lpstr>Thank you</vt:lpstr>
    </vt:vector>
  </TitlesOfParts>
  <Company>University of Brighton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the blood in: Autoethnodrama as a methodology in academic research</dc:title>
  <dc:creator>Jess Moriarty</dc:creator>
  <cp:lastModifiedBy>Jess Moriarty</cp:lastModifiedBy>
  <cp:revision>18</cp:revision>
  <dcterms:created xsi:type="dcterms:W3CDTF">2012-06-11T08:33:54Z</dcterms:created>
  <dcterms:modified xsi:type="dcterms:W3CDTF">2012-06-12T11:00:06Z</dcterms:modified>
</cp:coreProperties>
</file>