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61" r:id="rId3"/>
    <p:sldId id="264" r:id="rId4"/>
    <p:sldId id="382" r:id="rId5"/>
    <p:sldId id="380" r:id="rId6"/>
    <p:sldId id="384" r:id="rId7"/>
    <p:sldId id="386" r:id="rId8"/>
    <p:sldId id="355" r:id="rId9"/>
    <p:sldId id="275" r:id="rId10"/>
    <p:sldId id="368" r:id="rId11"/>
    <p:sldId id="378" r:id="rId12"/>
    <p:sldId id="289" r:id="rId13"/>
    <p:sldId id="369" r:id="rId14"/>
    <p:sldId id="292" r:id="rId15"/>
    <p:sldId id="352" r:id="rId16"/>
    <p:sldId id="351" r:id="rId17"/>
    <p:sldId id="356" r:id="rId18"/>
    <p:sldId id="286" r:id="rId19"/>
    <p:sldId id="354" r:id="rId20"/>
    <p:sldId id="358" r:id="rId21"/>
    <p:sldId id="387" r:id="rId22"/>
    <p:sldId id="357" r:id="rId23"/>
    <p:sldId id="371" r:id="rId24"/>
    <p:sldId id="375" r:id="rId25"/>
    <p:sldId id="366" r:id="rId26"/>
    <p:sldId id="389" r:id="rId27"/>
    <p:sldId id="367" r:id="rId28"/>
    <p:sldId id="291" r:id="rId29"/>
    <p:sldId id="294" r:id="rId30"/>
    <p:sldId id="388" r:id="rId31"/>
    <p:sldId id="385" r:id="rId32"/>
  </p:sldIdLst>
  <p:sldSz cx="9144000" cy="6858000" type="screen4x3"/>
  <p:notesSz cx="10234613" cy="70993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504D"/>
    <a:srgbClr val="1080B8"/>
    <a:srgbClr val="FFFFFF"/>
    <a:srgbClr val="128CCC"/>
    <a:srgbClr val="0066FF"/>
    <a:srgbClr val="0099FF"/>
    <a:srgbClr val="4A7EBB"/>
    <a:srgbClr val="4F81BD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8491" autoAdjust="0"/>
  </p:normalViewPr>
  <p:slideViewPr>
    <p:cSldViewPr snapToGrid="0" snapToObjects="1">
      <p:cViewPr varScale="1">
        <p:scale>
          <a:sx n="70" d="100"/>
          <a:sy n="70" d="100"/>
        </p:scale>
        <p:origin x="-11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296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-2532" y="-84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2010-09%20UnICEG\Comparison%20of%20spray%20structure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v>Drop</c:v>
          </c:tx>
          <c:spPr>
            <a:ln cmpd="sng">
              <a:prstDash val="dash"/>
            </a:ln>
          </c:spPr>
          <c:marker>
            <c:symbol val="circle"/>
            <c:size val="8"/>
            <c:spPr>
              <a:ln>
                <a:noFill/>
              </a:ln>
            </c:spPr>
          </c:marker>
          <c:xVal>
            <c:numRef>
              <c:f>'ULSD 1a 400barIP 80barICP'!$H$6:$H$15</c:f>
              <c:numCache>
                <c:formatCode>General</c:formatCode>
                <c:ptCount val="10"/>
                <c:pt idx="0">
                  <c:v>399.12</c:v>
                </c:pt>
                <c:pt idx="1">
                  <c:v>402.16</c:v>
                </c:pt>
                <c:pt idx="2">
                  <c:v>405.20000000000005</c:v>
                </c:pt>
                <c:pt idx="3">
                  <c:v>408.24000000000007</c:v>
                </c:pt>
                <c:pt idx="4">
                  <c:v>411.28000000000009</c:v>
                </c:pt>
                <c:pt idx="5">
                  <c:v>414.32000000000011</c:v>
                </c:pt>
                <c:pt idx="6">
                  <c:v>417.36000000000018</c:v>
                </c:pt>
                <c:pt idx="7">
                  <c:v>420.40000000000015</c:v>
                </c:pt>
                <c:pt idx="8">
                  <c:v>423.44000000000017</c:v>
                </c:pt>
                <c:pt idx="9">
                  <c:v>426.48000000000019</c:v>
                </c:pt>
              </c:numCache>
            </c:numRef>
          </c:xVal>
          <c:yVal>
            <c:numRef>
              <c:f>'ULSD 1a 400barIP 80barICP'!$I$6:$I$15</c:f>
              <c:numCache>
                <c:formatCode>General</c:formatCode>
                <c:ptCount val="10"/>
                <c:pt idx="0">
                  <c:v>75.206609658961625</c:v>
                </c:pt>
                <c:pt idx="1">
                  <c:v>97.821549316241658</c:v>
                </c:pt>
                <c:pt idx="2">
                  <c:v>123.27001206801762</c:v>
                </c:pt>
                <c:pt idx="3">
                  <c:v>146.01231033487616</c:v>
                </c:pt>
                <c:pt idx="4">
                  <c:v>171.35653225708327</c:v>
                </c:pt>
                <c:pt idx="5">
                  <c:v>204.10973324774633</c:v>
                </c:pt>
                <c:pt idx="6">
                  <c:v>246.74816264852734</c:v>
                </c:pt>
                <c:pt idx="7">
                  <c:v>303.59629136160174</c:v>
                </c:pt>
                <c:pt idx="8">
                  <c:v>347.07164997927185</c:v>
                </c:pt>
                <c:pt idx="9">
                  <c:v>391.37571066061253</c:v>
                </c:pt>
              </c:numCache>
            </c:numRef>
          </c:yVal>
        </c:ser>
        <c:ser>
          <c:idx val="1"/>
          <c:order val="1"/>
          <c:tx>
            <c:v>Perforating jet</c:v>
          </c:tx>
          <c:spPr>
            <a:ln w="28575">
              <a:solidFill>
                <a:srgbClr val="0070C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4F81BD"/>
              </a:solidFill>
              <a:ln>
                <a:noFill/>
              </a:ln>
            </c:spPr>
          </c:marker>
          <c:xVal>
            <c:numRef>
              <c:f>'ULSD 1a 400barIP 80barICP'!$H$13:$H$17</c:f>
              <c:numCache>
                <c:formatCode>General</c:formatCode>
                <c:ptCount val="5"/>
                <c:pt idx="0">
                  <c:v>420.40000000000015</c:v>
                </c:pt>
                <c:pt idx="1">
                  <c:v>423.44000000000017</c:v>
                </c:pt>
                <c:pt idx="2">
                  <c:v>426.48000000000019</c:v>
                </c:pt>
                <c:pt idx="3">
                  <c:v>429.52000000000021</c:v>
                </c:pt>
                <c:pt idx="4">
                  <c:v>432.56000000000034</c:v>
                </c:pt>
              </c:numCache>
            </c:numRef>
          </c:xVal>
          <c:yVal>
            <c:numRef>
              <c:f>'ULSD 1a 400barIP 80barICP'!$R$13:$R$17</c:f>
              <c:numCache>
                <c:formatCode>General</c:formatCode>
                <c:ptCount val="5"/>
                <c:pt idx="0">
                  <c:v>120.64536492399249</c:v>
                </c:pt>
                <c:pt idx="1">
                  <c:v>255.0575578535699</c:v>
                </c:pt>
                <c:pt idx="2">
                  <c:v>391.37571066061253</c:v>
                </c:pt>
                <c:pt idx="3">
                  <c:v>502.61285631714975</c:v>
                </c:pt>
                <c:pt idx="4">
                  <c:v>614.69476515613906</c:v>
                </c:pt>
              </c:numCache>
            </c:numRef>
          </c:yVal>
        </c:ser>
        <c:ser>
          <c:idx val="2"/>
          <c:order val="2"/>
          <c:tx>
            <c:v>Continuous jet</c:v>
          </c:tx>
          <c:spPr>
            <a:ln w="28575">
              <a:solidFill>
                <a:srgbClr val="C0504D"/>
              </a:solidFill>
            </a:ln>
          </c:spPr>
          <c:marker>
            <c:symbol val="circle"/>
            <c:size val="8"/>
            <c:spPr>
              <a:solidFill>
                <a:srgbClr val="C0504D"/>
              </a:solidFill>
              <a:ln>
                <a:noFill/>
              </a:ln>
            </c:spPr>
          </c:marker>
          <c:xVal>
            <c:numRef>
              <c:f>'ULSD 1a 400barIP 80barICP'!$H$23:$H$28</c:f>
              <c:numCache>
                <c:formatCode>General</c:formatCode>
                <c:ptCount val="6"/>
                <c:pt idx="0">
                  <c:v>400.4</c:v>
                </c:pt>
                <c:pt idx="1">
                  <c:v>405.44</c:v>
                </c:pt>
                <c:pt idx="2">
                  <c:v>410.47999999999973</c:v>
                </c:pt>
                <c:pt idx="3">
                  <c:v>415.52000000000004</c:v>
                </c:pt>
                <c:pt idx="4">
                  <c:v>420.56000000000006</c:v>
                </c:pt>
                <c:pt idx="5">
                  <c:v>425.60000000000008</c:v>
                </c:pt>
              </c:numCache>
            </c:numRef>
          </c:xVal>
          <c:yVal>
            <c:numRef>
              <c:f>'ULSD 1a 400barIP 80barICP'!$I$23:$I$28</c:f>
              <c:numCache>
                <c:formatCode>General</c:formatCode>
                <c:ptCount val="6"/>
                <c:pt idx="0">
                  <c:v>78.641556105428748</c:v>
                </c:pt>
                <c:pt idx="1">
                  <c:v>177.98150154151028</c:v>
                </c:pt>
                <c:pt idx="2">
                  <c:v>277.55289172673753</c:v>
                </c:pt>
                <c:pt idx="3">
                  <c:v>380.07719633680045</c:v>
                </c:pt>
                <c:pt idx="4">
                  <c:v>494.35837098548029</c:v>
                </c:pt>
                <c:pt idx="5">
                  <c:v>616.28048430770014</c:v>
                </c:pt>
              </c:numCache>
            </c:numRef>
          </c:yVal>
        </c:ser>
        <c:axId val="78074240"/>
        <c:axId val="78104832"/>
      </c:scatterChart>
      <c:valAx>
        <c:axId val="78074240"/>
        <c:scaling>
          <c:orientation val="minMax"/>
        </c:scaling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0"/>
                </a:pPr>
                <a:r>
                  <a:rPr lang="en-GB" sz="1100" b="0" dirty="0" smtClean="0"/>
                  <a:t>Time (µs)</a:t>
                </a:r>
                <a:endParaRPr lang="en-GB" sz="1100" b="0" dirty="0"/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78104832"/>
        <c:crosses val="autoZero"/>
        <c:crossBetween val="midCat"/>
      </c:valAx>
      <c:valAx>
        <c:axId val="78104832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0" i="0"/>
                </a:pPr>
                <a:r>
                  <a:rPr lang="en-US" b="0" dirty="0"/>
                  <a:t>Penetration </a:t>
                </a:r>
                <a:r>
                  <a:rPr lang="en-US" b="0" dirty="0" smtClean="0"/>
                  <a:t>length</a:t>
                </a:r>
                <a:r>
                  <a:rPr lang="en-US" b="0" baseline="0" dirty="0" smtClean="0"/>
                  <a:t> (</a:t>
                </a:r>
                <a:r>
                  <a:rPr lang="en-US" b="0" dirty="0" smtClean="0"/>
                  <a:t>µm)</a:t>
                </a:r>
                <a:endParaRPr lang="en-US" b="0" dirty="0"/>
              </a:p>
            </c:rich>
          </c:tx>
          <c:layout/>
        </c:title>
        <c:numFmt formatCode="0" sourceLinked="0"/>
        <c:maj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7807424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b"/>
      <c:layout/>
      <c:spPr>
        <a:ln>
          <a:noFill/>
        </a:ln>
      </c:spPr>
      <c:txPr>
        <a:bodyPr/>
        <a:lstStyle/>
        <a:p>
          <a:pPr>
            <a:defRPr sz="110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050"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B1E03-487F-48C7-BD75-F1A430FEA22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806F68-657A-4A11-AB5A-BF80329D4B7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Instability</a:t>
          </a:r>
          <a:endParaRPr lang="en-GB" dirty="0"/>
        </a:p>
      </dgm:t>
    </dgm:pt>
    <dgm:pt modelId="{19ED03C4-376B-4A59-A155-D34B0001588A}" type="parTrans" cxnId="{4683444A-A8CA-48F6-812D-E64CA2B6E8DF}">
      <dgm:prSet/>
      <dgm:spPr/>
      <dgm:t>
        <a:bodyPr/>
        <a:lstStyle/>
        <a:p>
          <a:endParaRPr lang="en-GB"/>
        </a:p>
      </dgm:t>
    </dgm:pt>
    <dgm:pt modelId="{3FD84E78-8088-4FDD-96A9-AC1DDF7448C3}" type="sibTrans" cxnId="{4683444A-A8CA-48F6-812D-E64CA2B6E8DF}">
      <dgm:prSet/>
      <dgm:spPr/>
      <dgm:t>
        <a:bodyPr/>
        <a:lstStyle/>
        <a:p>
          <a:endParaRPr lang="en-GB"/>
        </a:p>
      </dgm:t>
    </dgm:pt>
    <dgm:pt modelId="{764F3A1C-AC26-4E06-970F-F08930680CB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Sheet</a:t>
          </a:r>
          <a:endParaRPr lang="en-GB" i="1" dirty="0"/>
        </a:p>
      </dgm:t>
    </dgm:pt>
    <dgm:pt modelId="{86DEBCF5-E948-474B-92D8-8A437192786E}" type="parTrans" cxnId="{A21953C3-20D7-4B12-89A7-44AB0D908C26}">
      <dgm:prSet/>
      <dgm:spPr/>
      <dgm:t>
        <a:bodyPr/>
        <a:lstStyle/>
        <a:p>
          <a:endParaRPr lang="en-GB"/>
        </a:p>
      </dgm:t>
    </dgm:pt>
    <dgm:pt modelId="{D2EFF5BC-C2A8-4718-8CE0-03E13450D80E}" type="sibTrans" cxnId="{A21953C3-20D7-4B12-89A7-44AB0D908C26}">
      <dgm:prSet/>
      <dgm:spPr/>
      <dgm:t>
        <a:bodyPr/>
        <a:lstStyle/>
        <a:p>
          <a:endParaRPr lang="en-GB"/>
        </a:p>
      </dgm:t>
    </dgm:pt>
    <dgm:pt modelId="{42D9258D-BDA0-4FD4-AFDA-6BE826ADE027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Ligament</a:t>
          </a:r>
          <a:endParaRPr lang="en-GB" i="1" dirty="0"/>
        </a:p>
      </dgm:t>
    </dgm:pt>
    <dgm:pt modelId="{3B19C567-12B5-4D81-9264-19D63565027E}" type="parTrans" cxnId="{3191A51D-ABFE-46EC-AA5D-58E95782C4C2}">
      <dgm:prSet/>
      <dgm:spPr/>
      <dgm:t>
        <a:bodyPr/>
        <a:lstStyle/>
        <a:p>
          <a:endParaRPr lang="en-GB"/>
        </a:p>
      </dgm:t>
    </dgm:pt>
    <dgm:pt modelId="{8083C220-C9C6-421B-A3E9-3B9DD3D25B0C}" type="sibTrans" cxnId="{3191A51D-ABFE-46EC-AA5D-58E95782C4C2}">
      <dgm:prSet/>
      <dgm:spPr/>
      <dgm:t>
        <a:bodyPr/>
        <a:lstStyle/>
        <a:p>
          <a:endParaRPr lang="en-GB"/>
        </a:p>
      </dgm:t>
    </dgm:pt>
    <dgm:pt modelId="{7132E1D2-3106-4A15-B4DD-233EC3AD6EC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Droplets</a:t>
          </a:r>
          <a:endParaRPr lang="en-GB" i="1" dirty="0"/>
        </a:p>
      </dgm:t>
    </dgm:pt>
    <dgm:pt modelId="{17579DE6-A433-4698-A904-B9E233823CAA}" type="parTrans" cxnId="{1724EAD5-EAF6-4336-80DE-CFAF00A42EEE}">
      <dgm:prSet/>
      <dgm:spPr/>
      <dgm:t>
        <a:bodyPr/>
        <a:lstStyle/>
        <a:p>
          <a:endParaRPr lang="en-GB"/>
        </a:p>
      </dgm:t>
    </dgm:pt>
    <dgm:pt modelId="{4139E307-C16C-4179-937F-27BE3D9193F1}" type="sibTrans" cxnId="{1724EAD5-EAF6-4336-80DE-CFAF00A42EEE}">
      <dgm:prSet/>
      <dgm:spPr/>
      <dgm:t>
        <a:bodyPr/>
        <a:lstStyle/>
        <a:p>
          <a:endParaRPr lang="en-GB"/>
        </a:p>
      </dgm:t>
    </dgm:pt>
    <dgm:pt modelId="{2583817F-B3C8-4618-9011-0165F3DD9669}" type="pres">
      <dgm:prSet presAssocID="{CD8B1E03-487F-48C7-BD75-F1A430FEA2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238D9FB-1893-4E5E-92E9-B53E83BB35D8}" type="pres">
      <dgm:prSet presAssocID="{E2806F68-657A-4A11-AB5A-BF80329D4B7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53D9C8-AE78-431F-831A-3357D901B2B3}" type="pres">
      <dgm:prSet presAssocID="{3FD84E78-8088-4FDD-96A9-AC1DDF7448C3}" presName="parTxOnlySpace" presStyleCnt="0"/>
      <dgm:spPr/>
    </dgm:pt>
    <dgm:pt modelId="{80917729-1D80-4CA8-8FF1-5B2F92794E76}" type="pres">
      <dgm:prSet presAssocID="{764F3A1C-AC26-4E06-970F-F08930680CB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8A5BE6-E5F6-4F14-B70E-16BB542B1A52}" type="pres">
      <dgm:prSet presAssocID="{D2EFF5BC-C2A8-4718-8CE0-03E13450D80E}" presName="parTxOnlySpace" presStyleCnt="0"/>
      <dgm:spPr/>
    </dgm:pt>
    <dgm:pt modelId="{F65D1157-FA72-43F8-89AE-58EBB9894346}" type="pres">
      <dgm:prSet presAssocID="{42D9258D-BDA0-4FD4-AFDA-6BE826ADE02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97C6A1-B39B-4B02-85F6-7F8B9BAA689D}" type="pres">
      <dgm:prSet presAssocID="{8083C220-C9C6-421B-A3E9-3B9DD3D25B0C}" presName="parTxOnlySpace" presStyleCnt="0"/>
      <dgm:spPr/>
    </dgm:pt>
    <dgm:pt modelId="{C476D4A7-6562-46F9-AD2E-801EC529DCAE}" type="pres">
      <dgm:prSet presAssocID="{7132E1D2-3106-4A15-B4DD-233EC3AD6EC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FDDB9A6-7C8B-4D6B-8FBC-9C25FE82EC82}" type="presOf" srcId="{E2806F68-657A-4A11-AB5A-BF80329D4B7F}" destId="{E238D9FB-1893-4E5E-92E9-B53E83BB35D8}" srcOrd="0" destOrd="0" presId="urn:microsoft.com/office/officeart/2005/8/layout/chevron1"/>
    <dgm:cxn modelId="{3191A51D-ABFE-46EC-AA5D-58E95782C4C2}" srcId="{CD8B1E03-487F-48C7-BD75-F1A430FEA229}" destId="{42D9258D-BDA0-4FD4-AFDA-6BE826ADE027}" srcOrd="2" destOrd="0" parTransId="{3B19C567-12B5-4D81-9264-19D63565027E}" sibTransId="{8083C220-C9C6-421B-A3E9-3B9DD3D25B0C}"/>
    <dgm:cxn modelId="{75839A22-9CC0-4EF7-9F90-3831DF916438}" type="presOf" srcId="{CD8B1E03-487F-48C7-BD75-F1A430FEA229}" destId="{2583817F-B3C8-4618-9011-0165F3DD9669}" srcOrd="0" destOrd="0" presId="urn:microsoft.com/office/officeart/2005/8/layout/chevron1"/>
    <dgm:cxn modelId="{A21953C3-20D7-4B12-89A7-44AB0D908C26}" srcId="{CD8B1E03-487F-48C7-BD75-F1A430FEA229}" destId="{764F3A1C-AC26-4E06-970F-F08930680CBE}" srcOrd="1" destOrd="0" parTransId="{86DEBCF5-E948-474B-92D8-8A437192786E}" sibTransId="{D2EFF5BC-C2A8-4718-8CE0-03E13450D80E}"/>
    <dgm:cxn modelId="{5294D564-3BF0-47B2-9438-1397BEFB1367}" type="presOf" srcId="{7132E1D2-3106-4A15-B4DD-233EC3AD6ECC}" destId="{C476D4A7-6562-46F9-AD2E-801EC529DCAE}" srcOrd="0" destOrd="0" presId="urn:microsoft.com/office/officeart/2005/8/layout/chevron1"/>
    <dgm:cxn modelId="{4E12F35D-F9AA-4A92-A183-E259144F1FA9}" type="presOf" srcId="{764F3A1C-AC26-4E06-970F-F08930680CBE}" destId="{80917729-1D80-4CA8-8FF1-5B2F92794E76}" srcOrd="0" destOrd="0" presId="urn:microsoft.com/office/officeart/2005/8/layout/chevron1"/>
    <dgm:cxn modelId="{4683444A-A8CA-48F6-812D-E64CA2B6E8DF}" srcId="{CD8B1E03-487F-48C7-BD75-F1A430FEA229}" destId="{E2806F68-657A-4A11-AB5A-BF80329D4B7F}" srcOrd="0" destOrd="0" parTransId="{19ED03C4-376B-4A59-A155-D34B0001588A}" sibTransId="{3FD84E78-8088-4FDD-96A9-AC1DDF7448C3}"/>
    <dgm:cxn modelId="{141BC2D5-2FD0-42BA-B414-63ED0B623C19}" type="presOf" srcId="{42D9258D-BDA0-4FD4-AFDA-6BE826ADE027}" destId="{F65D1157-FA72-43F8-89AE-58EBB9894346}" srcOrd="0" destOrd="0" presId="urn:microsoft.com/office/officeart/2005/8/layout/chevron1"/>
    <dgm:cxn modelId="{1724EAD5-EAF6-4336-80DE-CFAF00A42EEE}" srcId="{CD8B1E03-487F-48C7-BD75-F1A430FEA229}" destId="{7132E1D2-3106-4A15-B4DD-233EC3AD6ECC}" srcOrd="3" destOrd="0" parTransId="{17579DE6-A433-4698-A904-B9E233823CAA}" sibTransId="{4139E307-C16C-4179-937F-27BE3D9193F1}"/>
    <dgm:cxn modelId="{0CD8808E-EA67-4669-9F93-9B665608CE23}" type="presParOf" srcId="{2583817F-B3C8-4618-9011-0165F3DD9669}" destId="{E238D9FB-1893-4E5E-92E9-B53E83BB35D8}" srcOrd="0" destOrd="0" presId="urn:microsoft.com/office/officeart/2005/8/layout/chevron1"/>
    <dgm:cxn modelId="{FA72EA52-83DA-455B-BD06-BCD87D0B3F4D}" type="presParOf" srcId="{2583817F-B3C8-4618-9011-0165F3DD9669}" destId="{DB53D9C8-AE78-431F-831A-3357D901B2B3}" srcOrd="1" destOrd="0" presId="urn:microsoft.com/office/officeart/2005/8/layout/chevron1"/>
    <dgm:cxn modelId="{2E644A36-3B10-4BDC-8476-C7AF1760C9F1}" type="presParOf" srcId="{2583817F-B3C8-4618-9011-0165F3DD9669}" destId="{80917729-1D80-4CA8-8FF1-5B2F92794E76}" srcOrd="2" destOrd="0" presId="urn:microsoft.com/office/officeart/2005/8/layout/chevron1"/>
    <dgm:cxn modelId="{A9949124-6D5C-41EB-82B7-94893C15933D}" type="presParOf" srcId="{2583817F-B3C8-4618-9011-0165F3DD9669}" destId="{6E8A5BE6-E5F6-4F14-B70E-16BB542B1A52}" srcOrd="3" destOrd="0" presId="urn:microsoft.com/office/officeart/2005/8/layout/chevron1"/>
    <dgm:cxn modelId="{8BC67E63-F9BF-4BC3-8C26-56FB26CD457F}" type="presParOf" srcId="{2583817F-B3C8-4618-9011-0165F3DD9669}" destId="{F65D1157-FA72-43F8-89AE-58EBB9894346}" srcOrd="4" destOrd="0" presId="urn:microsoft.com/office/officeart/2005/8/layout/chevron1"/>
    <dgm:cxn modelId="{E7482A2D-3758-4B24-B958-A78F91421F77}" type="presParOf" srcId="{2583817F-B3C8-4618-9011-0165F3DD9669}" destId="{7D97C6A1-B39B-4B02-85F6-7F8B9BAA689D}" srcOrd="5" destOrd="0" presId="urn:microsoft.com/office/officeart/2005/8/layout/chevron1"/>
    <dgm:cxn modelId="{1EC2C71B-91E3-4F7F-96E7-640F558F3F04}" type="presParOf" srcId="{2583817F-B3C8-4618-9011-0165F3DD9669}" destId="{C476D4A7-6562-46F9-AD2E-801EC529DCA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8B1E03-487F-48C7-BD75-F1A430FEA22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806F68-657A-4A11-AB5A-BF80329D4B7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Instability</a:t>
          </a:r>
          <a:endParaRPr lang="en-GB" dirty="0"/>
        </a:p>
      </dgm:t>
    </dgm:pt>
    <dgm:pt modelId="{19ED03C4-376B-4A59-A155-D34B0001588A}" type="parTrans" cxnId="{4683444A-A8CA-48F6-812D-E64CA2B6E8DF}">
      <dgm:prSet/>
      <dgm:spPr/>
      <dgm:t>
        <a:bodyPr/>
        <a:lstStyle/>
        <a:p>
          <a:endParaRPr lang="en-GB"/>
        </a:p>
      </dgm:t>
    </dgm:pt>
    <dgm:pt modelId="{3FD84E78-8088-4FDD-96A9-AC1DDF7448C3}" type="sibTrans" cxnId="{4683444A-A8CA-48F6-812D-E64CA2B6E8DF}">
      <dgm:prSet/>
      <dgm:spPr/>
      <dgm:t>
        <a:bodyPr/>
        <a:lstStyle/>
        <a:p>
          <a:endParaRPr lang="en-GB"/>
        </a:p>
      </dgm:t>
    </dgm:pt>
    <dgm:pt modelId="{764F3A1C-AC26-4E06-970F-F08930680CB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Sheet</a:t>
          </a:r>
          <a:endParaRPr lang="en-GB" i="1" dirty="0"/>
        </a:p>
      </dgm:t>
    </dgm:pt>
    <dgm:pt modelId="{86DEBCF5-E948-474B-92D8-8A437192786E}" type="parTrans" cxnId="{A21953C3-20D7-4B12-89A7-44AB0D908C26}">
      <dgm:prSet/>
      <dgm:spPr/>
      <dgm:t>
        <a:bodyPr/>
        <a:lstStyle/>
        <a:p>
          <a:endParaRPr lang="en-GB"/>
        </a:p>
      </dgm:t>
    </dgm:pt>
    <dgm:pt modelId="{D2EFF5BC-C2A8-4718-8CE0-03E13450D80E}" type="sibTrans" cxnId="{A21953C3-20D7-4B12-89A7-44AB0D908C26}">
      <dgm:prSet/>
      <dgm:spPr/>
      <dgm:t>
        <a:bodyPr/>
        <a:lstStyle/>
        <a:p>
          <a:endParaRPr lang="en-GB"/>
        </a:p>
      </dgm:t>
    </dgm:pt>
    <dgm:pt modelId="{42D9258D-BDA0-4FD4-AFDA-6BE826ADE027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Ligament</a:t>
          </a:r>
          <a:endParaRPr lang="en-GB" i="1" dirty="0"/>
        </a:p>
      </dgm:t>
    </dgm:pt>
    <dgm:pt modelId="{3B19C567-12B5-4D81-9264-19D63565027E}" type="parTrans" cxnId="{3191A51D-ABFE-46EC-AA5D-58E95782C4C2}">
      <dgm:prSet/>
      <dgm:spPr/>
      <dgm:t>
        <a:bodyPr/>
        <a:lstStyle/>
        <a:p>
          <a:endParaRPr lang="en-GB"/>
        </a:p>
      </dgm:t>
    </dgm:pt>
    <dgm:pt modelId="{8083C220-C9C6-421B-A3E9-3B9DD3D25B0C}" type="sibTrans" cxnId="{3191A51D-ABFE-46EC-AA5D-58E95782C4C2}">
      <dgm:prSet/>
      <dgm:spPr/>
      <dgm:t>
        <a:bodyPr/>
        <a:lstStyle/>
        <a:p>
          <a:endParaRPr lang="en-GB"/>
        </a:p>
      </dgm:t>
    </dgm:pt>
    <dgm:pt modelId="{7132E1D2-3106-4A15-B4DD-233EC3AD6EC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i="1" dirty="0" smtClean="0"/>
            <a:t>Droplets</a:t>
          </a:r>
          <a:endParaRPr lang="en-GB" i="1" dirty="0"/>
        </a:p>
      </dgm:t>
    </dgm:pt>
    <dgm:pt modelId="{17579DE6-A433-4698-A904-B9E233823CAA}" type="parTrans" cxnId="{1724EAD5-EAF6-4336-80DE-CFAF00A42EEE}">
      <dgm:prSet/>
      <dgm:spPr/>
      <dgm:t>
        <a:bodyPr/>
        <a:lstStyle/>
        <a:p>
          <a:endParaRPr lang="en-GB"/>
        </a:p>
      </dgm:t>
    </dgm:pt>
    <dgm:pt modelId="{4139E307-C16C-4179-937F-27BE3D9193F1}" type="sibTrans" cxnId="{1724EAD5-EAF6-4336-80DE-CFAF00A42EEE}">
      <dgm:prSet/>
      <dgm:spPr/>
      <dgm:t>
        <a:bodyPr/>
        <a:lstStyle/>
        <a:p>
          <a:endParaRPr lang="en-GB"/>
        </a:p>
      </dgm:t>
    </dgm:pt>
    <dgm:pt modelId="{2583817F-B3C8-4618-9011-0165F3DD9669}" type="pres">
      <dgm:prSet presAssocID="{CD8B1E03-487F-48C7-BD75-F1A430FEA2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238D9FB-1893-4E5E-92E9-B53E83BB35D8}" type="pres">
      <dgm:prSet presAssocID="{E2806F68-657A-4A11-AB5A-BF80329D4B7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53D9C8-AE78-431F-831A-3357D901B2B3}" type="pres">
      <dgm:prSet presAssocID="{3FD84E78-8088-4FDD-96A9-AC1DDF7448C3}" presName="parTxOnlySpace" presStyleCnt="0"/>
      <dgm:spPr/>
    </dgm:pt>
    <dgm:pt modelId="{80917729-1D80-4CA8-8FF1-5B2F92794E76}" type="pres">
      <dgm:prSet presAssocID="{764F3A1C-AC26-4E06-970F-F08930680CB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8A5BE6-E5F6-4F14-B70E-16BB542B1A52}" type="pres">
      <dgm:prSet presAssocID="{D2EFF5BC-C2A8-4718-8CE0-03E13450D80E}" presName="parTxOnlySpace" presStyleCnt="0"/>
      <dgm:spPr/>
    </dgm:pt>
    <dgm:pt modelId="{F65D1157-FA72-43F8-89AE-58EBB9894346}" type="pres">
      <dgm:prSet presAssocID="{42D9258D-BDA0-4FD4-AFDA-6BE826ADE02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97C6A1-B39B-4B02-85F6-7F8B9BAA689D}" type="pres">
      <dgm:prSet presAssocID="{8083C220-C9C6-421B-A3E9-3B9DD3D25B0C}" presName="parTxOnlySpace" presStyleCnt="0"/>
      <dgm:spPr/>
    </dgm:pt>
    <dgm:pt modelId="{C476D4A7-6562-46F9-AD2E-801EC529DCAE}" type="pres">
      <dgm:prSet presAssocID="{7132E1D2-3106-4A15-B4DD-233EC3AD6EC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BA82BFF-DAEE-40EC-8D0A-9739DD3BAE84}" type="presOf" srcId="{42D9258D-BDA0-4FD4-AFDA-6BE826ADE027}" destId="{F65D1157-FA72-43F8-89AE-58EBB9894346}" srcOrd="0" destOrd="0" presId="urn:microsoft.com/office/officeart/2005/8/layout/chevron1"/>
    <dgm:cxn modelId="{3191A51D-ABFE-46EC-AA5D-58E95782C4C2}" srcId="{CD8B1E03-487F-48C7-BD75-F1A430FEA229}" destId="{42D9258D-BDA0-4FD4-AFDA-6BE826ADE027}" srcOrd="2" destOrd="0" parTransId="{3B19C567-12B5-4D81-9264-19D63565027E}" sibTransId="{8083C220-C9C6-421B-A3E9-3B9DD3D25B0C}"/>
    <dgm:cxn modelId="{D7363A2D-AD18-4095-A4C6-3B6D99AF3771}" type="presOf" srcId="{CD8B1E03-487F-48C7-BD75-F1A430FEA229}" destId="{2583817F-B3C8-4618-9011-0165F3DD9669}" srcOrd="0" destOrd="0" presId="urn:microsoft.com/office/officeart/2005/8/layout/chevron1"/>
    <dgm:cxn modelId="{F85F4B18-89EE-44AD-A8A1-EB68DD68C25B}" type="presOf" srcId="{764F3A1C-AC26-4E06-970F-F08930680CBE}" destId="{80917729-1D80-4CA8-8FF1-5B2F92794E76}" srcOrd="0" destOrd="0" presId="urn:microsoft.com/office/officeart/2005/8/layout/chevron1"/>
    <dgm:cxn modelId="{D2CAF81D-FC44-4FDA-8743-754E19D6D57E}" type="presOf" srcId="{7132E1D2-3106-4A15-B4DD-233EC3AD6ECC}" destId="{C476D4A7-6562-46F9-AD2E-801EC529DCAE}" srcOrd="0" destOrd="0" presId="urn:microsoft.com/office/officeart/2005/8/layout/chevron1"/>
    <dgm:cxn modelId="{A21953C3-20D7-4B12-89A7-44AB0D908C26}" srcId="{CD8B1E03-487F-48C7-BD75-F1A430FEA229}" destId="{764F3A1C-AC26-4E06-970F-F08930680CBE}" srcOrd="1" destOrd="0" parTransId="{86DEBCF5-E948-474B-92D8-8A437192786E}" sibTransId="{D2EFF5BC-C2A8-4718-8CE0-03E13450D80E}"/>
    <dgm:cxn modelId="{25232497-C1B5-4EC7-A020-8E77DA33E61B}" type="presOf" srcId="{E2806F68-657A-4A11-AB5A-BF80329D4B7F}" destId="{E238D9FB-1893-4E5E-92E9-B53E83BB35D8}" srcOrd="0" destOrd="0" presId="urn:microsoft.com/office/officeart/2005/8/layout/chevron1"/>
    <dgm:cxn modelId="{4683444A-A8CA-48F6-812D-E64CA2B6E8DF}" srcId="{CD8B1E03-487F-48C7-BD75-F1A430FEA229}" destId="{E2806F68-657A-4A11-AB5A-BF80329D4B7F}" srcOrd="0" destOrd="0" parTransId="{19ED03C4-376B-4A59-A155-D34B0001588A}" sibTransId="{3FD84E78-8088-4FDD-96A9-AC1DDF7448C3}"/>
    <dgm:cxn modelId="{1724EAD5-EAF6-4336-80DE-CFAF00A42EEE}" srcId="{CD8B1E03-487F-48C7-BD75-F1A430FEA229}" destId="{7132E1D2-3106-4A15-B4DD-233EC3AD6ECC}" srcOrd="3" destOrd="0" parTransId="{17579DE6-A433-4698-A904-B9E233823CAA}" sibTransId="{4139E307-C16C-4179-937F-27BE3D9193F1}"/>
    <dgm:cxn modelId="{2760806E-5257-4780-A1BB-719D6A63E661}" type="presParOf" srcId="{2583817F-B3C8-4618-9011-0165F3DD9669}" destId="{E238D9FB-1893-4E5E-92E9-B53E83BB35D8}" srcOrd="0" destOrd="0" presId="urn:microsoft.com/office/officeart/2005/8/layout/chevron1"/>
    <dgm:cxn modelId="{C7273169-F4DA-43D7-A31B-DCE26CB76AF2}" type="presParOf" srcId="{2583817F-B3C8-4618-9011-0165F3DD9669}" destId="{DB53D9C8-AE78-431F-831A-3357D901B2B3}" srcOrd="1" destOrd="0" presId="urn:microsoft.com/office/officeart/2005/8/layout/chevron1"/>
    <dgm:cxn modelId="{13B9DAED-9D5C-4B9B-BBBE-BFF39DED3F92}" type="presParOf" srcId="{2583817F-B3C8-4618-9011-0165F3DD9669}" destId="{80917729-1D80-4CA8-8FF1-5B2F92794E76}" srcOrd="2" destOrd="0" presId="urn:microsoft.com/office/officeart/2005/8/layout/chevron1"/>
    <dgm:cxn modelId="{F39D34B5-2B02-40E1-BF3F-A3519C711F48}" type="presParOf" srcId="{2583817F-B3C8-4618-9011-0165F3DD9669}" destId="{6E8A5BE6-E5F6-4F14-B70E-16BB542B1A52}" srcOrd="3" destOrd="0" presId="urn:microsoft.com/office/officeart/2005/8/layout/chevron1"/>
    <dgm:cxn modelId="{12274DC5-36A7-4BDC-842C-E24BC24A768C}" type="presParOf" srcId="{2583817F-B3C8-4618-9011-0165F3DD9669}" destId="{F65D1157-FA72-43F8-89AE-58EBB9894346}" srcOrd="4" destOrd="0" presId="urn:microsoft.com/office/officeart/2005/8/layout/chevron1"/>
    <dgm:cxn modelId="{F29A870A-BC02-4FB2-979D-6CC2C07B28C5}" type="presParOf" srcId="{2583817F-B3C8-4618-9011-0165F3DD9669}" destId="{7D97C6A1-B39B-4B02-85F6-7F8B9BAA689D}" srcOrd="5" destOrd="0" presId="urn:microsoft.com/office/officeart/2005/8/layout/chevron1"/>
    <dgm:cxn modelId="{3A741AB8-8D62-4D3F-9AFD-6A37CDBC87D3}" type="presParOf" srcId="{2583817F-B3C8-4618-9011-0165F3DD9669}" destId="{C476D4A7-6562-46F9-AD2E-801EC529DCA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38D9FB-1893-4E5E-92E9-B53E83BB35D8}">
      <dsp:nvSpPr>
        <dsp:cNvPr id="0" name=""/>
        <dsp:cNvSpPr/>
      </dsp:nvSpPr>
      <dsp:spPr>
        <a:xfrm>
          <a:off x="3753" y="0"/>
          <a:ext cx="2185052" cy="707181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Instability</a:t>
          </a:r>
          <a:endParaRPr lang="en-GB" sz="2600" kern="1200" dirty="0"/>
        </a:p>
      </dsp:txBody>
      <dsp:txXfrm>
        <a:off x="3753" y="0"/>
        <a:ext cx="2185052" cy="707181"/>
      </dsp:txXfrm>
    </dsp:sp>
    <dsp:sp modelId="{80917729-1D80-4CA8-8FF1-5B2F92794E76}">
      <dsp:nvSpPr>
        <dsp:cNvPr id="0" name=""/>
        <dsp:cNvSpPr/>
      </dsp:nvSpPr>
      <dsp:spPr>
        <a:xfrm>
          <a:off x="1970300" y="0"/>
          <a:ext cx="2185052" cy="707181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Sheet</a:t>
          </a:r>
          <a:endParaRPr lang="en-GB" sz="2600" i="1" kern="1200" dirty="0"/>
        </a:p>
      </dsp:txBody>
      <dsp:txXfrm>
        <a:off x="1970300" y="0"/>
        <a:ext cx="2185052" cy="707181"/>
      </dsp:txXfrm>
    </dsp:sp>
    <dsp:sp modelId="{F65D1157-FA72-43F8-89AE-58EBB9894346}">
      <dsp:nvSpPr>
        <dsp:cNvPr id="0" name=""/>
        <dsp:cNvSpPr/>
      </dsp:nvSpPr>
      <dsp:spPr>
        <a:xfrm>
          <a:off x="3936847" y="0"/>
          <a:ext cx="2185052" cy="707181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Ligament</a:t>
          </a:r>
          <a:endParaRPr lang="en-GB" sz="2600" i="1" kern="1200" dirty="0"/>
        </a:p>
      </dsp:txBody>
      <dsp:txXfrm>
        <a:off x="3936847" y="0"/>
        <a:ext cx="2185052" cy="707181"/>
      </dsp:txXfrm>
    </dsp:sp>
    <dsp:sp modelId="{C476D4A7-6562-46F9-AD2E-801EC529DCAE}">
      <dsp:nvSpPr>
        <dsp:cNvPr id="0" name=""/>
        <dsp:cNvSpPr/>
      </dsp:nvSpPr>
      <dsp:spPr>
        <a:xfrm>
          <a:off x="5903394" y="0"/>
          <a:ext cx="2185052" cy="70718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Droplets</a:t>
          </a:r>
          <a:endParaRPr lang="en-GB" sz="2600" i="1" kern="1200" dirty="0"/>
        </a:p>
      </dsp:txBody>
      <dsp:txXfrm>
        <a:off x="5903394" y="0"/>
        <a:ext cx="2185052" cy="7071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38D9FB-1893-4E5E-92E9-B53E83BB35D8}">
      <dsp:nvSpPr>
        <dsp:cNvPr id="0" name=""/>
        <dsp:cNvSpPr/>
      </dsp:nvSpPr>
      <dsp:spPr>
        <a:xfrm>
          <a:off x="3753" y="0"/>
          <a:ext cx="2185052" cy="707181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Instability</a:t>
          </a:r>
          <a:endParaRPr lang="en-GB" sz="2600" kern="1200" dirty="0"/>
        </a:p>
      </dsp:txBody>
      <dsp:txXfrm>
        <a:off x="3753" y="0"/>
        <a:ext cx="2185052" cy="707181"/>
      </dsp:txXfrm>
    </dsp:sp>
    <dsp:sp modelId="{80917729-1D80-4CA8-8FF1-5B2F92794E76}">
      <dsp:nvSpPr>
        <dsp:cNvPr id="0" name=""/>
        <dsp:cNvSpPr/>
      </dsp:nvSpPr>
      <dsp:spPr>
        <a:xfrm>
          <a:off x="1970300" y="0"/>
          <a:ext cx="2185052" cy="707181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Sheet</a:t>
          </a:r>
          <a:endParaRPr lang="en-GB" sz="2600" i="1" kern="1200" dirty="0"/>
        </a:p>
      </dsp:txBody>
      <dsp:txXfrm>
        <a:off x="1970300" y="0"/>
        <a:ext cx="2185052" cy="707181"/>
      </dsp:txXfrm>
    </dsp:sp>
    <dsp:sp modelId="{F65D1157-FA72-43F8-89AE-58EBB9894346}">
      <dsp:nvSpPr>
        <dsp:cNvPr id="0" name=""/>
        <dsp:cNvSpPr/>
      </dsp:nvSpPr>
      <dsp:spPr>
        <a:xfrm>
          <a:off x="3936847" y="0"/>
          <a:ext cx="2185052" cy="707181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Ligament</a:t>
          </a:r>
          <a:endParaRPr lang="en-GB" sz="2600" i="1" kern="1200" dirty="0"/>
        </a:p>
      </dsp:txBody>
      <dsp:txXfrm>
        <a:off x="3936847" y="0"/>
        <a:ext cx="2185052" cy="707181"/>
      </dsp:txXfrm>
    </dsp:sp>
    <dsp:sp modelId="{C476D4A7-6562-46F9-AD2E-801EC529DCAE}">
      <dsp:nvSpPr>
        <dsp:cNvPr id="0" name=""/>
        <dsp:cNvSpPr/>
      </dsp:nvSpPr>
      <dsp:spPr>
        <a:xfrm>
          <a:off x="5903394" y="0"/>
          <a:ext cx="2185052" cy="70718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1" kern="1200" dirty="0" smtClean="0"/>
            <a:t>Droplets</a:t>
          </a:r>
          <a:endParaRPr lang="en-GB" sz="2600" i="1" kern="1200" dirty="0"/>
        </a:p>
      </dsp:txBody>
      <dsp:txXfrm>
        <a:off x="5903394" y="0"/>
        <a:ext cx="2185052" cy="70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85C931E-C988-4B80-B3F3-801C421E32B8}" type="datetimeFigureOut">
              <a:rPr lang="en-GB" smtClean="0"/>
              <a:pPr/>
              <a:t>23/10/2010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7079C0DB-ABCB-46BB-8F65-2B698C0E022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43597578-33EA-4CE5-973E-04C8287860DF}" type="datetimeFigureOut">
              <a:rPr lang="en-US" smtClean="0"/>
              <a:pPr/>
              <a:t>10/23/2010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C4F8FDD-0AD5-4F0F-9FC9-A7EC6109B2B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8550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A7497-5235-41FC-9F3B-94778AC7691B}" type="slidenum">
              <a:rPr lang="en-GB"/>
              <a:pPr/>
              <a:t>17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8"/>
            <a:ext cx="7505383" cy="3194685"/>
          </a:xfrm>
        </p:spPr>
        <p:txBody>
          <a:bodyPr/>
          <a:lstStyle/>
          <a:p>
            <a:pPr marL="236921" indent="-236921"/>
            <a:r>
              <a:rPr lang="en-GB" dirty="0">
                <a:solidFill>
                  <a:schemeClr val="tx2"/>
                </a:solidFill>
              </a:rPr>
              <a:t>Independent control of air pressure and temperature</a:t>
            </a:r>
          </a:p>
          <a:p>
            <a:pPr marL="236921" indent="-236921" algn="just"/>
            <a:r>
              <a:rPr lang="en-GB" dirty="0">
                <a:solidFill>
                  <a:schemeClr val="tx2"/>
                </a:solidFill>
              </a:rPr>
              <a:t>Multiple consecutive injections of fuel</a:t>
            </a:r>
          </a:p>
          <a:p>
            <a:pPr marL="236921" indent="-236921"/>
            <a:r>
              <a:rPr lang="en-GB" dirty="0">
                <a:solidFill>
                  <a:schemeClr val="tx2"/>
                </a:solidFill>
              </a:rPr>
              <a:t>Wide selection of single/multi hole nozzles</a:t>
            </a:r>
          </a:p>
          <a:p>
            <a:pPr marL="236921" indent="-236921"/>
            <a:r>
              <a:rPr lang="en-GB" dirty="0">
                <a:solidFill>
                  <a:schemeClr val="tx2"/>
                </a:solidFill>
              </a:rPr>
              <a:t>Custom controller </a:t>
            </a:r>
            <a:r>
              <a:rPr lang="en-GB" dirty="0" smtClean="0">
                <a:solidFill>
                  <a:schemeClr val="tx2"/>
                </a:solidFill>
              </a:rPr>
              <a:t>designed </a:t>
            </a:r>
            <a:r>
              <a:rPr lang="en-GB" dirty="0">
                <a:solidFill>
                  <a:schemeClr val="tx2"/>
                </a:solidFill>
              </a:rPr>
              <a:t>to allow flexible control of injection pressure, timing and </a:t>
            </a:r>
            <a:r>
              <a:rPr lang="en-GB" dirty="0" smtClean="0">
                <a:solidFill>
                  <a:schemeClr val="tx2"/>
                </a:solidFill>
              </a:rPr>
              <a:t>duration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F8FDD-0AD5-4F0F-9FC9-A7EC6109B2BB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ABBD-2DA4-43F5-9DF0-C1243A0AA5DD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DD12-8485-42E1-8BD6-8CF328344C22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4573-6FD9-4441-8B8A-B1538206E5F4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C4EC6D1-AFED-42BD-88DE-37E619A15A43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772D0C8C-192A-44F4-B4B5-6D57C725F4D4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DD34E6D8-E4F5-4F42-9599-EA822B20299C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5830E9-D1FF-415F-95A2-98EAC57F0FA3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D94E5FC-E84A-4DA2-9C78-57742A852B1A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800"/>
            <a:ext cx="8229600" cy="928800"/>
          </a:xfrm>
        </p:spPr>
        <p:txBody>
          <a:bodyPr anchor="t">
            <a:norm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2448FAF-5E2B-4972-969F-EA0C6C3E9D0E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B77FD5F-2F6A-4B49-98EF-5EAC0044BE41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74F65AD-FFA0-45FA-AE8D-CF96877EA41F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5055-1925-4FD2-B001-E5D6857F536C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DC790574-0409-4DAD-BBA3-C69BEEABABEB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5121B4A-DC4C-46D2-8B85-CEBF948AD0FC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FA4EEAE-7B55-4E60-9C20-FAFA44672BD8}" type="datetime1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10/23/2010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574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1038" y="977900"/>
            <a:ext cx="4022725" cy="51482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977900"/>
            <a:ext cx="4022725" cy="514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AB9D0B-F474-432E-8CC8-F44D2DF18C1B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0D2380-7BDA-478C-9047-23DE3E385E1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8691-496A-4D9C-8C7D-76E5AED7BC99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AF93-582F-4417-8913-25D81CFC0D13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DB17-0B4D-4011-9E72-54B32FBD7AB8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3CD2-A79A-490D-B564-E116E8EA011A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E275-7B5C-4DA9-8CC3-EDB67C78C52E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41-4C26-4078-A6A8-3100A96C42B8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314D-686E-4FE1-AD26-554C57D12E71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64E3-5E5A-4F42-8C0D-0446E51FE9B4}" type="datetime1">
              <a:rPr lang="en-US" smtClean="0"/>
              <a:pPr/>
              <a:t>10/23/2010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35EC-4EC3-4DCA-A091-8D96EB7DB56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0"/>
            <a:ext cx="9144000" cy="702365"/>
            <a:chOff x="0" y="0"/>
            <a:chExt cx="9144000" cy="70236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702365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E:\_Templates\Logos\UoB_transparent.png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315" y="0"/>
              <a:ext cx="2345635" cy="667618"/>
            </a:xfrm>
            <a:prstGeom prst="rect">
              <a:avLst/>
            </a:prstGeom>
            <a:noFill/>
          </p:spPr>
        </p:pic>
        <p:cxnSp>
          <p:nvCxnSpPr>
            <p:cNvPr id="16" name="Straight Connector 15"/>
            <p:cNvCxnSpPr/>
            <p:nvPr userDrawn="1"/>
          </p:nvCxnSpPr>
          <p:spPr>
            <a:xfrm>
              <a:off x="0" y="702365"/>
              <a:ext cx="9144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6" descr="bug cmyk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8457" y="131323"/>
            <a:ext cx="1079500" cy="4810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 userDrawn="1"/>
        </p:nvSpPr>
        <p:spPr>
          <a:xfrm>
            <a:off x="2946400" y="28918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rgbClr val="1080B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2010-01-2247</a:t>
            </a:r>
            <a:endParaRPr kumimoji="0" lang="en-US" sz="1800" b="1" i="0" u="none" strike="noStrike" kern="1200" cap="none" spc="0" normalizeH="0" baseline="0" noProof="0" dirty="0">
              <a:ln w="3175">
                <a:solidFill>
                  <a:schemeClr val="bg1"/>
                </a:solidFill>
              </a:ln>
              <a:solidFill>
                <a:srgbClr val="1080B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040D1A5-0F62-43EB-8B66-2F3B91DEB071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10/23/2010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1C835EC-4EC3-4DCA-A091-8D96EB7DB563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0"/>
            <a:ext cx="9144000" cy="702365"/>
            <a:chOff x="0" y="0"/>
            <a:chExt cx="9144000" cy="702365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0"/>
              <a:ext cx="9144000" cy="702365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" descr="E:\_Templates\Logos\UoB_transparent.pn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315" y="0"/>
              <a:ext cx="2345635" cy="667618"/>
            </a:xfrm>
            <a:prstGeom prst="rect">
              <a:avLst/>
            </a:prstGeom>
            <a:noFill/>
          </p:spPr>
        </p:pic>
        <p:cxnSp>
          <p:nvCxnSpPr>
            <p:cNvPr id="23" name="Straight Connector 22"/>
            <p:cNvCxnSpPr/>
            <p:nvPr userDrawn="1"/>
          </p:nvCxnSpPr>
          <p:spPr>
            <a:xfrm>
              <a:off x="0" y="702365"/>
              <a:ext cx="9144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6" descr="bug cmyk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8457" y="131323"/>
            <a:ext cx="1079500" cy="48101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 userDrawn="1"/>
        </p:nvSpPr>
        <p:spPr>
          <a:xfrm>
            <a:off x="2946400" y="28918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rgbClr val="1080B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2010-01-2247</a:t>
            </a:r>
            <a:endParaRPr kumimoji="0" lang="en-US" sz="1800" b="1" i="0" u="none" strike="noStrike" kern="1200" cap="none" spc="0" normalizeH="0" baseline="0" noProof="0" dirty="0">
              <a:ln w="3175">
                <a:solidFill>
                  <a:schemeClr val="bg1"/>
                </a:solidFill>
              </a:ln>
              <a:solidFill>
                <a:srgbClr val="1080B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trips dir="r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png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12" Type="http://schemas.microsoft.com/office/2007/relationships/hdphoto" Target="../media/hdphoto12.wdp"/><Relationship Id="rId2" Type="http://schemas.openxmlformats.org/officeDocument/2006/relationships/image" Target="../media/image42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5" Type="http://schemas.openxmlformats.org/officeDocument/2006/relationships/image" Target="../media/image49.png"/><Relationship Id="rId10" Type="http://schemas.microsoft.com/office/2007/relationships/hdphoto" Target="../media/hdphoto11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\\194.81.203.49\Cyril%20Crua\_Syncs\Presentations\2010-10%20SAE%20PFL%20US\ULSD_7a_400bar_40bar.av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6043" y="1213583"/>
            <a:ext cx="8751914" cy="20002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High-Speed Microscopic Imaging of the</a:t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Initial Stage of Diesel Spray Formation and</a:t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Primary Breakup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1479" y="3629024"/>
            <a:ext cx="8101042" cy="2238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2400" b="1" u="sng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C. Crua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T. Shoba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M. Heikal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University of Brighton</a:t>
            </a:r>
          </a:p>
          <a:p>
            <a:pPr lvl="0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M. Gold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C. Higham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BP Global Fuels Technology</a:t>
            </a:r>
            <a:endParaRPr kumimoji="0" lang="en-US" sz="240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endParaRPr lang="en-GB" sz="24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130000"/>
              </a:lnSpc>
              <a:spcBef>
                <a:spcPts val="0"/>
              </a:spcBef>
            </a:pPr>
            <a:endParaRPr kumimoji="0" lang="en-GB" sz="240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master-hires.jpg (1357×79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508" y="5912442"/>
            <a:ext cx="1311449" cy="767347"/>
          </a:xfrm>
          <a:prstGeom prst="rect">
            <a:avLst/>
          </a:prstGeom>
          <a:noFill/>
        </p:spPr>
      </p:pic>
      <p:pic>
        <p:nvPicPr>
          <p:cNvPr id="34819" name="Picture 3" descr="S:\Supervision\Tenzin Shoba\Presentations\BP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856" y="5643303"/>
            <a:ext cx="778816" cy="10364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/>
          <p:nvPr/>
        </p:nvGrpSpPr>
        <p:grpSpPr>
          <a:xfrm flipH="1">
            <a:off x="5016029" y="1500174"/>
            <a:ext cx="3602071" cy="4384175"/>
            <a:chOff x="694546" y="1500174"/>
            <a:chExt cx="3602071" cy="4384175"/>
          </a:xfrm>
        </p:grpSpPr>
        <p:pic>
          <p:nvPicPr>
            <p:cNvPr id="19" name="Picture 18" descr="C:\Documents and Settings\cc112\Desktop\LRM samples-Jul09\small\600bar_T1=0.395_Cam_Date=090729_Time=113002_B00012.jpg"/>
            <p:cNvPicPr/>
            <p:nvPr/>
          </p:nvPicPr>
          <p:blipFill>
            <a:blip r:embed="rId2" cstate="print">
              <a:lum bright="30000" contrast="66000"/>
            </a:blip>
            <a:srcRect l="6496" r="16535"/>
            <a:stretch>
              <a:fillRect/>
            </a:stretch>
          </p:blipFill>
          <p:spPr bwMode="auto">
            <a:xfrm rot="-840000">
              <a:off x="694546" y="2138917"/>
              <a:ext cx="3602071" cy="374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285852" y="1500174"/>
              <a:ext cx="2786082" cy="64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Initial stage of diesel spray formation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10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20ns, 0.600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grpSp>
        <p:nvGrpSpPr>
          <p:cNvPr id="15" name="Group 14"/>
          <p:cNvGrpSpPr/>
          <p:nvPr/>
        </p:nvGrpSpPr>
        <p:grpSpPr>
          <a:xfrm flipH="1">
            <a:off x="632433" y="1736341"/>
            <a:ext cx="3345283" cy="4128364"/>
            <a:chOff x="632433" y="1857364"/>
            <a:chExt cx="3345283" cy="4128364"/>
          </a:xfrm>
        </p:grpSpPr>
        <p:pic>
          <p:nvPicPr>
            <p:cNvPr id="2050" name="Picture 2" descr="S:\Publications\2010\SAE US PFL\Data\Fig 2\Fig 2d G09-066_400 bar_0.0mm_Middle_0us_Cam_Date=090728_Time=145018_T1=0.43_B002.PNG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4914" r="32350"/>
            <a:stretch>
              <a:fillRect/>
            </a:stretch>
          </p:blipFill>
          <p:spPr bwMode="auto">
            <a:xfrm rot="-840000">
              <a:off x="632433" y="2241728"/>
              <a:ext cx="2936011" cy="374400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191634" y="1857364"/>
              <a:ext cx="2786082" cy="424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923757" y="2069716"/>
            <a:ext cx="576760" cy="619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91616" y="2066917"/>
            <a:ext cx="576760" cy="619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lum bright="25000" contrast="65000"/>
          </a:blip>
          <a:srcRect/>
          <a:stretch>
            <a:fillRect/>
          </a:stretch>
        </p:blipFill>
        <p:spPr bwMode="auto">
          <a:xfrm rot="840000" flipH="1">
            <a:off x="6198328" y="2370740"/>
            <a:ext cx="2678747" cy="253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11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Ligament formation and primary breakup</a:t>
            </a:r>
            <a:br>
              <a:rPr lang="en-GB" kern="0" dirty="0" smtClean="0">
                <a:solidFill>
                  <a:srgbClr val="000000"/>
                </a:solidFill>
                <a:latin typeface="Arial"/>
              </a:rPr>
            </a:br>
            <a:r>
              <a:rPr lang="en-GB" kern="0" dirty="0" smtClean="0">
                <a:solidFill>
                  <a:srgbClr val="000000"/>
                </a:solidFill>
                <a:latin typeface="Arial"/>
              </a:rPr>
              <a:t>0.5 – 1.0 mm from nozzle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35000" contrast="65000"/>
          </a:blip>
          <a:srcRect/>
          <a:stretch>
            <a:fillRect/>
          </a:stretch>
        </p:blipFill>
        <p:spPr bwMode="auto">
          <a:xfrm rot="840000" flipH="1">
            <a:off x="569726" y="2388622"/>
            <a:ext cx="2022911" cy="204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37000" contrast="78000"/>
          </a:blip>
          <a:srcRect/>
          <a:stretch>
            <a:fillRect/>
          </a:stretch>
        </p:blipFill>
        <p:spPr bwMode="auto">
          <a:xfrm rot="840000" flipH="1">
            <a:off x="2800542" y="2476702"/>
            <a:ext cx="2802017" cy="253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20ns, 0.600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lum bright="25000" contrast="54000"/>
          </a:blip>
          <a:srcRect l="12998" r="15788"/>
          <a:stretch>
            <a:fillRect/>
          </a:stretch>
        </p:blipFill>
        <p:spPr bwMode="auto">
          <a:xfrm rot="840000" flipH="1">
            <a:off x="512442" y="2520860"/>
            <a:ext cx="192013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lum bright="25000" contrast="65000"/>
          </a:blip>
          <a:stretch>
            <a:fillRect/>
          </a:stretch>
        </p:blipFill>
        <p:spPr bwMode="auto">
          <a:xfrm rot="840000" flipH="1">
            <a:off x="2859518" y="2569585"/>
            <a:ext cx="271224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lum bright="25000" contrast="50000"/>
          </a:blip>
          <a:stretch>
            <a:fillRect/>
          </a:stretch>
        </p:blipFill>
        <p:spPr bwMode="auto">
          <a:xfrm rot="840000" flipH="1">
            <a:off x="6014036" y="2491876"/>
            <a:ext cx="269268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12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Ligament formation and primary breakup</a:t>
            </a:r>
            <a:br>
              <a:rPr lang="en-GB" kern="0" dirty="0" smtClean="0">
                <a:solidFill>
                  <a:srgbClr val="000000"/>
                </a:solidFill>
                <a:latin typeface="Arial"/>
              </a:rPr>
            </a:br>
            <a:r>
              <a:rPr lang="en-GB" kern="0" dirty="0" smtClean="0">
                <a:solidFill>
                  <a:srgbClr val="000000"/>
                </a:solidFill>
                <a:latin typeface="Arial"/>
              </a:rPr>
              <a:t>1.0 – 1.5 mm from nozzle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20ns, 0.600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PHD\BP_MartinGold\G09-066 macro photos of 7 hole inejctor\10_B00005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3537" y="1909534"/>
            <a:ext cx="1425600" cy="4075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026" name="Picture 2" descr="T:\PHD\BP_MartinGold\G09-066 macro photos of 7 hole inejctor\9_B00003.bmp"/>
          <p:cNvPicPr>
            <a:picLocks noChangeAspect="1" noChangeArrowheads="1"/>
          </p:cNvPicPr>
          <p:nvPr/>
        </p:nvPicPr>
        <p:blipFill rotWithShape="1">
          <a:blip r:embed="rId5" cstate="print">
            <a:lum contrast="20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7847" y="1909870"/>
            <a:ext cx="1424763" cy="407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373" y="4933044"/>
            <a:ext cx="107711" cy="720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8" idx="3"/>
            <a:endCxn id="6" idx="1"/>
          </p:cNvCxnSpPr>
          <p:nvPr/>
        </p:nvCxnSpPr>
        <p:spPr>
          <a:xfrm flipV="1">
            <a:off x="2909972" y="4969044"/>
            <a:ext cx="946401" cy="37583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56373" y="4816521"/>
            <a:ext cx="107711" cy="720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5" idx="3"/>
            <a:endCxn id="16" idx="1"/>
          </p:cNvCxnSpPr>
          <p:nvPr/>
        </p:nvCxnSpPr>
        <p:spPr>
          <a:xfrm>
            <a:off x="2909972" y="2902125"/>
            <a:ext cx="946401" cy="1950396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47385" y="4933044"/>
            <a:ext cx="107711" cy="720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>
            <a:stCxn id="21" idx="1"/>
            <a:endCxn id="22" idx="3"/>
          </p:cNvCxnSpPr>
          <p:nvPr/>
        </p:nvCxnSpPr>
        <p:spPr>
          <a:xfrm rot="10800000" flipV="1">
            <a:off x="5555096" y="4013026"/>
            <a:ext cx="888904" cy="956017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18.5mm downstream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7128272" y="5071120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200µs later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lum bright="27000" contrast="61000"/>
          </a:blip>
          <a:stretch>
            <a:fillRect/>
          </a:stretch>
        </p:blipFill>
        <p:spPr bwMode="auto">
          <a:xfrm>
            <a:off x="425972" y="4013027"/>
            <a:ext cx="2484000" cy="19872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lum bright="27000" contrast="61000"/>
          </a:blip>
          <a:stretch>
            <a:fillRect/>
          </a:stretch>
        </p:blipFill>
        <p:spPr bwMode="auto">
          <a:xfrm>
            <a:off x="425972" y="1909870"/>
            <a:ext cx="2484000" cy="1984509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lum bright="27000" contrast="61000"/>
          </a:blip>
          <a:stretch>
            <a:fillRect/>
          </a:stretch>
        </p:blipFill>
        <p:spPr bwMode="auto">
          <a:xfrm>
            <a:off x="6444000" y="3018530"/>
            <a:ext cx="2484000" cy="198899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13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22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Ligaments ahead of the jet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14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contrast="1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 rot="660000" flipH="1">
            <a:off x="4500400" y="1825046"/>
            <a:ext cx="160334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9869028" flipH="1">
            <a:off x="5371528" y="2562330"/>
            <a:ext cx="450191" cy="1328614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 contrast="3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0000" flipH="1">
            <a:off x="2062877" y="1825046"/>
            <a:ext cx="2243707" cy="1800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0800000">
            <a:off x="3282450" y="3026225"/>
            <a:ext cx="253989" cy="805550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8" cstate="print">
            <a:lum contrast="-1000"/>
          </a:blip>
          <a:srcRect/>
          <a:stretch>
            <a:fillRect/>
          </a:stretch>
        </p:blipFill>
        <p:spPr bwMode="auto">
          <a:xfrm>
            <a:off x="472874" y="4094646"/>
            <a:ext cx="3544321" cy="16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 rot="16200000">
            <a:off x="2837126" y="4564049"/>
            <a:ext cx="435935" cy="1286540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2875" y="5932352"/>
            <a:ext cx="35443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spc="-100" dirty="0" err="1" smtClean="0"/>
              <a:t>Roisman</a:t>
            </a:r>
            <a:r>
              <a:rPr lang="en-GB" sz="2000" i="1" spc="-100" dirty="0" smtClean="0"/>
              <a:t>, </a:t>
            </a:r>
            <a:r>
              <a:rPr lang="en-GB" sz="2000" i="1" spc="-100" dirty="0" err="1" smtClean="0"/>
              <a:t>Araneo</a:t>
            </a:r>
            <a:r>
              <a:rPr lang="en-GB" sz="2000" i="1" spc="-100" dirty="0" smtClean="0"/>
              <a:t>, </a:t>
            </a:r>
            <a:r>
              <a:rPr lang="en-GB" sz="2000" i="1" spc="-100" dirty="0" err="1" smtClean="0"/>
              <a:t>Tropea</a:t>
            </a:r>
            <a:r>
              <a:rPr lang="en-GB" sz="2000" i="1" spc="-100" dirty="0" smtClean="0"/>
              <a:t> (2007)</a:t>
            </a:r>
            <a:endParaRPr lang="en-GB" sz="2000" i="1" spc="-100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 flipH="1">
            <a:off x="5996650" y="2202184"/>
            <a:ext cx="3323401" cy="245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37000" contrast="66000"/>
                    </a14:imgEffect>
                  </a14:imgLayer>
                </a14:imgProps>
              </a:ext>
            </a:extLst>
          </a:blip>
          <a:srcRect l="5833" r="15704"/>
          <a:stretch/>
        </p:blipFill>
        <p:spPr bwMode="auto">
          <a:xfrm rot="840000" flipH="1">
            <a:off x="522418" y="1851837"/>
            <a:ext cx="176052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 rot="10800000">
            <a:off x="1211762" y="2954242"/>
            <a:ext cx="371599" cy="896507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10800000">
            <a:off x="7216683" y="4010017"/>
            <a:ext cx="644150" cy="1554056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42862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 arising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15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C:\Documents and Settings\cc112\Desktop\LRM samples-Jul09\small\400bar_T1=0.400_Cam_Date=090727_Time=155158_B0000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33661" t="2215" r="21850" b="26575"/>
          <a:stretch>
            <a:fillRect/>
          </a:stretch>
        </p:blipFill>
        <p:spPr bwMode="auto">
          <a:xfrm rot="780000" flipH="1">
            <a:off x="1181466" y="3612135"/>
            <a:ext cx="1908000" cy="245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3151984" y="4128664"/>
            <a:ext cx="2628000" cy="194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58958" y="3283228"/>
            <a:ext cx="1882791" cy="49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728271"/>
            <a:ext cx="6682563" cy="22473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Temporal evolution of </a:t>
            </a:r>
            <a:r>
              <a:rPr lang="en-GB" kern="0" dirty="0" smtClean="0">
                <a:solidFill>
                  <a:srgbClr val="000000"/>
                </a:solidFill>
                <a:latin typeface="Arial"/>
              </a:rPr>
              <a:t>initial jet?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Origin of ligaments ahead of jet?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Breakup mechanisms within initial 1 mm?</a:t>
            </a:r>
            <a:r>
              <a:rPr lang="en-GB" kern="0" dirty="0" smtClean="0">
                <a:solidFill>
                  <a:srgbClr val="000000"/>
                </a:solidFill>
                <a:latin typeface="Arial"/>
                <a:sym typeface="Symbol"/>
              </a:rPr>
              <a:t>		</a:t>
            </a:r>
            <a:endParaRPr lang="en-GB" b="1" i="1" kern="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en-GB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1151" y="3766932"/>
            <a:ext cx="549964" cy="67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lum bright="25000" contrast="65000"/>
          </a:blip>
          <a:srcRect/>
          <a:stretch>
            <a:fillRect/>
          </a:stretch>
        </p:blipFill>
        <p:spPr bwMode="auto">
          <a:xfrm rot="-840000">
            <a:off x="5942275" y="3677325"/>
            <a:ext cx="2671762" cy="23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208647" y="3345137"/>
            <a:ext cx="2259492" cy="49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940683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Ultra high-speed micro &amp; macroscopic video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16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375704" y="3224384"/>
            <a:ext cx="1765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/>
              <a:t>u-HS camera</a:t>
            </a:r>
            <a:endParaRPr lang="en-GB" sz="2400" dirty="0"/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650820" y="4077520"/>
            <a:ext cx="1831975" cy="1109663"/>
            <a:chOff x="3662" y="2217"/>
            <a:chExt cx="1154" cy="699"/>
          </a:xfrm>
        </p:grpSpPr>
        <p:sp>
          <p:nvSpPr>
            <p:cNvPr id="6" name="Oval 31"/>
            <p:cNvSpPr>
              <a:spLocks noChangeArrowheads="1"/>
            </p:cNvSpPr>
            <p:nvPr/>
          </p:nvSpPr>
          <p:spPr bwMode="auto">
            <a:xfrm>
              <a:off x="3662" y="2217"/>
              <a:ext cx="297" cy="297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5826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7" name="Oval 32"/>
            <p:cNvSpPr>
              <a:spLocks noChangeArrowheads="1"/>
            </p:cNvSpPr>
            <p:nvPr/>
          </p:nvSpPr>
          <p:spPr bwMode="auto">
            <a:xfrm>
              <a:off x="3916" y="2363"/>
              <a:ext cx="200" cy="200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8" name="AutoShape 35"/>
            <p:cNvSpPr>
              <a:spLocks noChangeArrowheads="1"/>
            </p:cNvSpPr>
            <p:nvPr/>
          </p:nvSpPr>
          <p:spPr bwMode="auto">
            <a:xfrm rot="531900">
              <a:off x="4500" y="2600"/>
              <a:ext cx="316" cy="316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1497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</p:grpSp>
      <p:sp>
        <p:nvSpPr>
          <p:cNvPr id="9" name="Line 39"/>
          <p:cNvSpPr>
            <a:spLocks noChangeShapeType="1"/>
          </p:cNvSpPr>
          <p:nvPr/>
        </p:nvSpPr>
        <p:spPr bwMode="auto">
          <a:xfrm flipV="1">
            <a:off x="6982129" y="3653009"/>
            <a:ext cx="0" cy="919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53"/>
          <p:cNvGrpSpPr>
            <a:grpSpLocks/>
          </p:cNvGrpSpPr>
          <p:nvPr/>
        </p:nvGrpSpPr>
        <p:grpSpPr bwMode="auto">
          <a:xfrm>
            <a:off x="2982702" y="2901056"/>
            <a:ext cx="501650" cy="671513"/>
            <a:chOff x="2220" y="1223"/>
            <a:chExt cx="316" cy="423"/>
          </a:xfrm>
          <a:solidFill>
            <a:srgbClr val="FFFF00">
              <a:alpha val="42000"/>
            </a:srgbClr>
          </a:solidFill>
        </p:grpSpPr>
        <p:sp>
          <p:nvSpPr>
            <p:cNvPr id="19" name="AutoShape 45"/>
            <p:cNvSpPr>
              <a:spLocks noChangeArrowheads="1"/>
            </p:cNvSpPr>
            <p:nvPr/>
          </p:nvSpPr>
          <p:spPr bwMode="auto">
            <a:xfrm rot="346944">
              <a:off x="2220" y="1274"/>
              <a:ext cx="316" cy="316"/>
            </a:xfrm>
            <a:prstGeom prst="roundRect">
              <a:avLst>
                <a:gd name="adj" fmla="val 0"/>
              </a:avLst>
            </a:prstGeom>
            <a:grpFill/>
            <a:ln w="12700">
              <a:round/>
              <a:headEnd/>
              <a:tailEnd/>
            </a:ln>
            <a:effectLst/>
            <a:scene3d>
              <a:camera prst="legacyObliqueTopRight">
                <a:rot lat="600000" lon="183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  <p:sp>
          <p:nvSpPr>
            <p:cNvPr id="20" name="Line 49"/>
            <p:cNvSpPr>
              <a:spLocks noChangeShapeType="1"/>
            </p:cNvSpPr>
            <p:nvPr/>
          </p:nvSpPr>
          <p:spPr bwMode="auto">
            <a:xfrm flipH="1">
              <a:off x="2516" y="1223"/>
              <a:ext cx="6" cy="313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699999" lon="18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  <p:sp>
          <p:nvSpPr>
            <p:cNvPr id="21" name="Line 51"/>
            <p:cNvSpPr>
              <a:spLocks noChangeShapeType="1"/>
            </p:cNvSpPr>
            <p:nvPr/>
          </p:nvSpPr>
          <p:spPr bwMode="auto">
            <a:xfrm rot="-16200000" flipH="1" flipV="1">
              <a:off x="2354" y="1448"/>
              <a:ext cx="59" cy="26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 dirty="0">
                <a:latin typeface="Arial" pitchFamily="34" charset="0"/>
              </a:endParaRPr>
            </a:p>
          </p:txBody>
        </p:sp>
        <p:sp>
          <p:nvSpPr>
            <p:cNvPr id="22" name="Line 50"/>
            <p:cNvSpPr>
              <a:spLocks noChangeShapeType="1"/>
            </p:cNvSpPr>
            <p:nvPr/>
          </p:nvSpPr>
          <p:spPr bwMode="auto">
            <a:xfrm flipH="1">
              <a:off x="2241" y="1333"/>
              <a:ext cx="6" cy="313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999999" lon="6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  <p:sp>
          <p:nvSpPr>
            <p:cNvPr id="23" name="Line 52"/>
            <p:cNvSpPr>
              <a:spLocks noChangeShapeType="1"/>
            </p:cNvSpPr>
            <p:nvPr/>
          </p:nvSpPr>
          <p:spPr bwMode="auto">
            <a:xfrm rot="-16200000" flipH="1" flipV="1">
              <a:off x="2342" y="1153"/>
              <a:ext cx="84" cy="26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ObliqueTopRight">
                <a:rot lat="21299999" lon="21299999" rev="0"/>
              </a:camera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</p:grpSp>
      <p:sp>
        <p:nvSpPr>
          <p:cNvPr id="26" name="Text Box 59"/>
          <p:cNvSpPr txBox="1">
            <a:spLocks noChangeArrowheads="1"/>
          </p:cNvSpPr>
          <p:nvPr/>
        </p:nvSpPr>
        <p:spPr bwMode="auto">
          <a:xfrm>
            <a:off x="2589002" y="1825774"/>
            <a:ext cx="170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/>
              <a:t>Light source</a:t>
            </a:r>
            <a:endParaRPr lang="en-GB" sz="2400" dirty="0"/>
          </a:p>
        </p:txBody>
      </p:sp>
      <p:sp>
        <p:nvSpPr>
          <p:cNvPr id="27" name="Line 60"/>
          <p:cNvSpPr>
            <a:spLocks noChangeShapeType="1"/>
          </p:cNvSpPr>
          <p:nvPr/>
        </p:nvSpPr>
        <p:spPr bwMode="auto">
          <a:xfrm flipH="1" flipV="1">
            <a:off x="2698539" y="2219474"/>
            <a:ext cx="14663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61"/>
          <p:cNvSpPr>
            <a:spLocks noChangeShapeType="1"/>
          </p:cNvSpPr>
          <p:nvPr/>
        </p:nvSpPr>
        <p:spPr bwMode="auto">
          <a:xfrm flipH="1" flipV="1">
            <a:off x="3020802" y="2219474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7"/>
          <p:cNvSpPr>
            <a:spLocks noChangeShapeType="1"/>
          </p:cNvSpPr>
          <p:nvPr/>
        </p:nvSpPr>
        <p:spPr bwMode="auto">
          <a:xfrm flipH="1" flipV="1">
            <a:off x="6483652" y="3646659"/>
            <a:ext cx="15835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5152211" y="2657713"/>
            <a:ext cx="1637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/>
              <a:t>Microscope</a:t>
            </a:r>
            <a:endParaRPr lang="en-GB" sz="2400" dirty="0"/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 flipV="1">
            <a:off x="5758636" y="3086338"/>
            <a:ext cx="0" cy="919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57"/>
          <p:cNvSpPr>
            <a:spLocks noChangeShapeType="1"/>
          </p:cNvSpPr>
          <p:nvPr/>
        </p:nvSpPr>
        <p:spPr bwMode="auto">
          <a:xfrm flipH="1" flipV="1">
            <a:off x="5260159" y="3079988"/>
            <a:ext cx="14805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853206" y="4603366"/>
            <a:ext cx="1270714" cy="890764"/>
            <a:chOff x="2646652" y="4776769"/>
            <a:chExt cx="1270714" cy="890764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 rot="21299896">
              <a:off x="3599866" y="4776769"/>
              <a:ext cx="317500" cy="317500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isometricOffAxis2Left">
                <a:rot lat="471249" lon="2104072" rev="776904"/>
              </a:camera>
              <a:lightRig rig="threePt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 rot="5655340">
              <a:off x="2646652" y="5165883"/>
              <a:ext cx="501650" cy="50165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isometricOffAxis1Right">
                <a:rot lat="1542094" lon="19897613" rev="20604639"/>
              </a:camera>
              <a:lightRig rig="threePt" dir="t"/>
            </a:scene3d>
            <a:sp3d extrusionH="1497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</p:grp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1636279" y="3610750"/>
            <a:ext cx="1509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 smtClean="0"/>
              <a:t>HS camera</a:t>
            </a:r>
            <a:endParaRPr lang="en-GB" sz="2400" dirty="0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2242704" y="4039375"/>
            <a:ext cx="0" cy="919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 flipH="1" flipV="1">
            <a:off x="1744227" y="4033025"/>
            <a:ext cx="130023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 bwMode="auto">
          <a:xfrm>
            <a:off x="5758636" y="5261482"/>
            <a:ext cx="2503527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200 million fps, 5ns exp,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1280x960 pixels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16 frames, intensified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1179001" y="5583454"/>
            <a:ext cx="1865457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100k fps, 1</a:t>
            </a:r>
            <a:r>
              <a:rPr lang="fr-FR" sz="1600" i="1" kern="0" dirty="0" smtClean="0">
                <a:solidFill>
                  <a:srgbClr val="000000"/>
                </a:solidFill>
                <a:latin typeface="Arial"/>
              </a:rPr>
              <a:t>µ</a:t>
            </a: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s exp,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200x60 pixels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kern="0" dirty="0" smtClean="0">
                <a:solidFill>
                  <a:srgbClr val="000000"/>
                </a:solidFill>
                <a:latin typeface="Arial"/>
              </a:rPr>
              <a:t>Non-intensified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101" y="2883848"/>
            <a:ext cx="1429798" cy="152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698400" y="1994366"/>
            <a:ext cx="7531200" cy="385809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None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Arial"/>
              </a:rPr>
              <a:t>Rapid Compression Machine – Ricardo Proteus</a:t>
            </a:r>
            <a:endParaRPr lang="en-GB" sz="1800" dirty="0" smtClean="0">
              <a:solidFill>
                <a:srgbClr val="000000"/>
              </a:solidFill>
              <a:latin typeface="Arial"/>
            </a:endParaRP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/>
              </a:rPr>
              <a:t>4, 6, 8 MPa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pressure at TDC</a:t>
            </a: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Up to 200 MPa fuel injection pressure</a:t>
            </a: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/>
              </a:rPr>
              <a:t>540 K estimated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temperature at TDC</a:t>
            </a: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Operated at 500 rpm</a:t>
            </a: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/>
              </a:rPr>
              <a:t>Quiescent air motion at start of injection (no swirl)</a:t>
            </a:r>
          </a:p>
          <a:p>
            <a:pPr marL="342900" lvl="1" indent="-342900" fontAlgn="base">
              <a:lnSpc>
                <a:spcPct val="150000"/>
              </a:lnSpc>
              <a:spcAft>
                <a:spcPct val="0"/>
              </a:spcAft>
              <a:buFontTx/>
              <a:buChar char="•"/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Evaporative test conditions</a:t>
            </a:r>
          </a:p>
        </p:txBody>
      </p:sp>
      <p:sp>
        <p:nvSpPr>
          <p:cNvPr id="16" name="AutoShape 3" descr="Proteus photo"/>
          <p:cNvSpPr>
            <a:spLocks noChangeArrowheads="1"/>
          </p:cNvSpPr>
          <p:nvPr/>
        </p:nvSpPr>
        <p:spPr bwMode="auto">
          <a:xfrm>
            <a:off x="7301429" y="1830129"/>
            <a:ext cx="1748766" cy="3197742"/>
          </a:xfrm>
          <a:prstGeom prst="roundRect">
            <a:avLst>
              <a:gd name="adj" fmla="val 5653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98672" name="Picture 16" descr="Proteus_transparen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7539" y="3610972"/>
            <a:ext cx="1458912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17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Central ligament ahead </a:t>
            </a:r>
            <a:r>
              <a:rPr lang="en-GB" dirty="0"/>
              <a:t>of the spray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18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1857600"/>
            <a:ext cx="19199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99" y="185760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99" y="185760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00" y="1857600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9" y="3442651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00" y="3442651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01" y="3442651"/>
            <a:ext cx="19199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00" y="3442651"/>
            <a:ext cx="192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076326" y="1858394"/>
            <a:ext cx="348608" cy="412552"/>
            <a:chOff x="1060450" y="2032000"/>
            <a:chExt cx="380359" cy="412552"/>
          </a:xfrm>
        </p:grpSpPr>
        <p:cxnSp>
          <p:nvCxnSpPr>
            <p:cNvPr id="36" name="Straight Connector 35"/>
            <p:cNvCxnSpPr/>
            <p:nvPr/>
          </p:nvCxnSpPr>
          <p:spPr>
            <a:xfrm rot="16200000" flipV="1">
              <a:off x="920849" y="2171601"/>
              <a:ext cx="412552" cy="13335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V="1">
              <a:off x="1260155" y="2124395"/>
              <a:ext cx="273050" cy="8825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698400" y="1606309"/>
            <a:ext cx="190313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995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44" name="Rectangle 43"/>
          <p:cNvSpPr/>
          <p:nvPr/>
        </p:nvSpPr>
        <p:spPr>
          <a:xfrm>
            <a:off x="0" y="2494951"/>
            <a:ext cx="65682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746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18" name="Rectangle 17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40 bar, </a:t>
            </a:r>
            <a:r>
              <a:rPr lang="en-GB" sz="2300" i="1" spc="-100" dirty="0" err="1" smtClean="0"/>
              <a:t>exp</a:t>
            </a:r>
            <a:r>
              <a:rPr lang="en-GB" sz="2300" i="1" spc="-100" dirty="0" smtClean="0"/>
              <a:t> = 20ns,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2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0.777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sp>
        <p:nvSpPr>
          <p:cNvPr id="19" name="Rectangle 18"/>
          <p:cNvSpPr/>
          <p:nvPr/>
        </p:nvSpPr>
        <p:spPr>
          <a:xfrm>
            <a:off x="698398" y="5059208"/>
            <a:ext cx="8229601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b="1" spc="-100" dirty="0" smtClean="0"/>
              <a:t>Spheroidal cap is translucent</a:t>
            </a:r>
            <a:r>
              <a:rPr lang="en-GB" sz="2300" b="1" dirty="0" smtClean="0">
                <a:solidFill>
                  <a:srgbClr val="000000"/>
                </a:solidFill>
                <a:sym typeface="Symbol"/>
              </a:rPr>
              <a:t>		Vapour phase</a:t>
            </a:r>
            <a:r>
              <a:rPr lang="en-GB" sz="2300" b="1" spc="-100" dirty="0" smtClean="0">
                <a:solidFill>
                  <a:srgbClr val="000000"/>
                </a:solidFill>
                <a:sym typeface="Symbol"/>
              </a:rPr>
              <a:t>	</a:t>
            </a:r>
            <a:r>
              <a:rPr lang="en-GB" sz="2300" b="1" dirty="0" smtClean="0">
                <a:solidFill>
                  <a:srgbClr val="000000"/>
                </a:solidFill>
                <a:sym typeface="Symbol"/>
              </a:rPr>
              <a:t>	Residual fuel</a:t>
            </a:r>
          </a:p>
          <a:p>
            <a:pPr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b="1" spc="-100" dirty="0" smtClean="0">
                <a:solidFill>
                  <a:srgbClr val="000000"/>
                </a:solidFill>
                <a:sym typeface="Symbol"/>
              </a:rPr>
              <a:t>Jet and central ligament are opaque	</a:t>
            </a:r>
            <a:r>
              <a:rPr lang="en-GB" sz="2300" b="1" dirty="0" smtClean="0">
                <a:solidFill>
                  <a:srgbClr val="000000"/>
                </a:solidFill>
                <a:sym typeface="Symbol"/>
              </a:rPr>
              <a:t>	Liquid phase</a:t>
            </a:r>
            <a:r>
              <a:rPr lang="en-GB" sz="2300" b="1" spc="-100" dirty="0" smtClean="0">
                <a:solidFill>
                  <a:srgbClr val="000000"/>
                </a:solidFill>
                <a:sym typeface="Symbol"/>
              </a:rPr>
              <a:t>	</a:t>
            </a:r>
            <a:r>
              <a:rPr lang="en-GB" sz="2300" b="1" dirty="0" smtClean="0">
                <a:solidFill>
                  <a:srgbClr val="000000"/>
                </a:solidFill>
                <a:sym typeface="Symbol"/>
              </a:rPr>
              <a:t>	Fresh fuel</a:t>
            </a:r>
          </a:p>
          <a:p>
            <a:pPr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b="1" spc="-100" dirty="0" smtClean="0">
                <a:solidFill>
                  <a:srgbClr val="000000"/>
                </a:solidFill>
                <a:sym typeface="Symbol"/>
              </a:rPr>
              <a:t>Ligament penetrates faster than jet		Less resistance along centreline</a:t>
            </a:r>
            <a:endParaRPr lang="en-GB" sz="2300" b="1" spc="-100" dirty="0" smtClean="0"/>
          </a:p>
        </p:txBody>
      </p:sp>
    </p:spTree>
    <p:extLst>
      <p:ext uri="{BB962C8B-B14F-4D97-AF65-F5344CB8AC3E}">
        <p14:creationId xmlns="" xmlns:p14="http://schemas.microsoft.com/office/powerpoint/2010/main" val="69444297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18" grpId="0"/>
      <p:bldP spid="1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Central ligament </a:t>
            </a:r>
            <a:r>
              <a:rPr lang="en-GB" dirty="0"/>
              <a:t>ahead of the spray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19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40 bar, </a:t>
            </a:r>
            <a:r>
              <a:rPr lang="en-GB" sz="2300" i="1" spc="-100" dirty="0" err="1" smtClean="0"/>
              <a:t>exp</a:t>
            </a:r>
            <a:r>
              <a:rPr lang="en-GB" sz="2300" i="1" spc="-100" dirty="0" smtClean="0"/>
              <a:t> = 20ns,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2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0.777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sp>
        <p:nvSpPr>
          <p:cNvPr id="43" name="Rectangle 42"/>
          <p:cNvSpPr/>
          <p:nvPr/>
        </p:nvSpPr>
        <p:spPr>
          <a:xfrm>
            <a:off x="3609026" y="1445064"/>
            <a:ext cx="190313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995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44" name="Rectangle 43"/>
          <p:cNvSpPr/>
          <p:nvPr/>
        </p:nvSpPr>
        <p:spPr>
          <a:xfrm>
            <a:off x="837126" y="4098112"/>
            <a:ext cx="65682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746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pic>
        <p:nvPicPr>
          <p:cNvPr id="8" name="ULSD_7a_400bar_40ba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72840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444297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9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Research objectives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068830"/>
            <a:ext cx="7772400" cy="44119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Improve understanding of: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Initial stage of diesel spray formation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Breakup mechanisms of jet and ligaments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Ligaments ahead of the spray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20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5000"/>
          </a:blip>
          <a:srcRect/>
          <a:stretch>
            <a:fillRect/>
          </a:stretch>
        </p:blipFill>
        <p:spPr bwMode="auto">
          <a:xfrm rot="16200000" flipH="1">
            <a:off x="77218" y="2761216"/>
            <a:ext cx="4157946" cy="270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Callout 1 (No Border) 10"/>
          <p:cNvSpPr/>
          <p:nvPr/>
        </p:nvSpPr>
        <p:spPr>
          <a:xfrm flipH="1">
            <a:off x="159986" y="5291941"/>
            <a:ext cx="1123951" cy="252000"/>
          </a:xfrm>
          <a:prstGeom prst="callout1">
            <a:avLst>
              <a:gd name="adj1" fmla="val 49346"/>
              <a:gd name="adj2" fmla="val 3320"/>
              <a:gd name="adj3" fmla="val 49548"/>
              <a:gd name="adj4" fmla="val -38122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ctr" anchorCtr="0"/>
          <a:lstStyle/>
          <a:p>
            <a:pPr algn="r"/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</a:t>
            </a: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127 µm</a:t>
            </a:r>
          </a:p>
          <a:p>
            <a:pPr algn="r"/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~D </a:t>
            </a:r>
            <a:endParaRPr lang="en-GB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Line Callout 1 (No Border) 12"/>
          <p:cNvSpPr/>
          <p:nvPr/>
        </p:nvSpPr>
        <p:spPr>
          <a:xfrm flipH="1">
            <a:off x="499817" y="5942725"/>
            <a:ext cx="1123951" cy="252000"/>
          </a:xfrm>
          <a:prstGeom prst="callout1">
            <a:avLst>
              <a:gd name="adj1" fmla="val 49346"/>
              <a:gd name="adj2" fmla="val 3320"/>
              <a:gd name="adj3" fmla="val 49548"/>
              <a:gd name="adj4" fmla="val -38122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</a:t>
            </a: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 µm </a:t>
            </a:r>
            <a:endParaRPr lang="en-GB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52518" y="1652545"/>
            <a:ext cx="1295198" cy="826323"/>
            <a:chOff x="769351" y="1767989"/>
            <a:chExt cx="1295198" cy="826323"/>
          </a:xfrm>
        </p:grpSpPr>
        <p:cxnSp>
          <p:nvCxnSpPr>
            <p:cNvPr id="16" name="Straight Connector 15"/>
            <p:cNvCxnSpPr/>
            <p:nvPr/>
          </p:nvCxnSpPr>
          <p:spPr>
            <a:xfrm rot="5400000">
              <a:off x="1853924" y="2223692"/>
              <a:ext cx="129352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88125" y="2376663"/>
              <a:ext cx="435298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98525" y="2066928"/>
              <a:ext cx="10296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 bwMode="auto">
            <a:xfrm rot="10800000" flipH="1" flipV="1">
              <a:off x="769351" y="1767989"/>
              <a:ext cx="1295198" cy="338554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kern="0" dirty="0" smtClean="0">
                  <a:solidFill>
                    <a:srgbClr val="000000"/>
                  </a:solidFill>
                  <a:latin typeface="Arial"/>
                </a:rPr>
                <a:t>D = 135 </a:t>
              </a:r>
              <a:r>
                <a:rPr lang="fr-FR" sz="1600" b="1" kern="0" dirty="0" smtClean="0">
                  <a:solidFill>
                    <a:srgbClr val="000000"/>
                  </a:solidFill>
                  <a:latin typeface="Arial"/>
                </a:rPr>
                <a:t>µ</a:t>
              </a:r>
              <a:r>
                <a:rPr lang="en-GB" sz="1600" b="1" kern="0" dirty="0" smtClean="0">
                  <a:solidFill>
                    <a:srgbClr val="000000"/>
                  </a:solidFill>
                  <a:latin typeface="Arial"/>
                </a:rPr>
                <a:t>m</a:t>
              </a:r>
            </a:p>
          </p:txBody>
        </p:sp>
      </p:grpSp>
      <p:sp>
        <p:nvSpPr>
          <p:cNvPr id="26" name="Line Callout 1 (No Border) 25"/>
          <p:cNvSpPr/>
          <p:nvPr/>
        </p:nvSpPr>
        <p:spPr>
          <a:xfrm>
            <a:off x="2747715" y="5942725"/>
            <a:ext cx="1123951" cy="252000"/>
          </a:xfrm>
          <a:prstGeom prst="callout1">
            <a:avLst>
              <a:gd name="adj1" fmla="val 49346"/>
              <a:gd name="adj2" fmla="val 3320"/>
              <a:gd name="adj3" fmla="val 49548"/>
              <a:gd name="adj4" fmla="val -38122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Ligament</a:t>
            </a:r>
            <a:endParaRPr lang="en-GB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Line Callout 1 (No Border) 26"/>
          <p:cNvSpPr/>
          <p:nvPr/>
        </p:nvSpPr>
        <p:spPr>
          <a:xfrm>
            <a:off x="3985966" y="3489038"/>
            <a:ext cx="1835251" cy="584775"/>
          </a:xfrm>
          <a:prstGeom prst="callout1">
            <a:avLst>
              <a:gd name="adj1" fmla="val 49346"/>
              <a:gd name="adj2" fmla="val 3320"/>
              <a:gd name="adj3" fmla="val 49298"/>
              <a:gd name="adj4" fmla="val -22828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Spheroidal cap</a:t>
            </a:r>
          </a:p>
          <a:p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(residual fuel)</a:t>
            </a:r>
          </a:p>
        </p:txBody>
      </p:sp>
      <p:sp>
        <p:nvSpPr>
          <p:cNvPr id="28" name="Line Callout 1 (No Border) 27"/>
          <p:cNvSpPr/>
          <p:nvPr/>
        </p:nvSpPr>
        <p:spPr>
          <a:xfrm>
            <a:off x="3144691" y="5291941"/>
            <a:ext cx="1838326" cy="252000"/>
          </a:xfrm>
          <a:prstGeom prst="callout1">
            <a:avLst>
              <a:gd name="adj1" fmla="val 49346"/>
              <a:gd name="adj2" fmla="val 3320"/>
              <a:gd name="adj3" fmla="val 49548"/>
              <a:gd name="adj4" fmla="val -26723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Jet (fresh fuel)</a:t>
            </a:r>
            <a:endParaRPr lang="en-GB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2" descr="S:\Publications\2010\SAE US PFL\Data\400bar_T1=0.400_Cam_Date=090727_Time=155158_B00008.PNG"/>
          <p:cNvPicPr>
            <a:picLocks noChangeAspect="1" noChangeArrowheads="1"/>
          </p:cNvPicPr>
          <p:nvPr/>
        </p:nvPicPr>
        <p:blipFill>
          <a:blip r:embed="rId3" cstate="print"/>
          <a:srcRect t="2690" b="10806"/>
          <a:stretch>
            <a:fillRect/>
          </a:stretch>
        </p:blipFill>
        <p:spPr bwMode="auto">
          <a:xfrm flipH="1">
            <a:off x="6001218" y="1951484"/>
            <a:ext cx="2684141" cy="2815762"/>
          </a:xfrm>
          <a:prstGeom prst="rect">
            <a:avLst/>
          </a:prstGeom>
          <a:noFill/>
        </p:spPr>
      </p:pic>
      <p:cxnSp>
        <p:nvCxnSpPr>
          <p:cNvPr id="48" name="Straight Arrow Connector 47"/>
          <p:cNvCxnSpPr/>
          <p:nvPr/>
        </p:nvCxnSpPr>
        <p:spPr>
          <a:xfrm>
            <a:off x="5580552" y="3804831"/>
            <a:ext cx="578610" cy="1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ircular Arrow 54"/>
          <p:cNvSpPr/>
          <p:nvPr/>
        </p:nvSpPr>
        <p:spPr>
          <a:xfrm rot="3120000">
            <a:off x="6268088" y="3662373"/>
            <a:ext cx="828000" cy="828000"/>
          </a:xfrm>
          <a:prstGeom prst="circularArrow">
            <a:avLst>
              <a:gd name="adj1" fmla="val 10893"/>
              <a:gd name="adj2" fmla="val 1233156"/>
              <a:gd name="adj3" fmla="val 20542867"/>
              <a:gd name="adj4" fmla="val 2578948"/>
              <a:gd name="adj5" fmla="val 12500"/>
            </a:avLst>
          </a:prstGeom>
          <a:gradFill flip="none" rotWithShape="1">
            <a:gsLst>
              <a:gs pos="87000">
                <a:srgbClr val="FF0000">
                  <a:alpha val="35000"/>
                </a:srgb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Circular Arrow 55"/>
          <p:cNvSpPr>
            <a:spLocks noChangeAspect="1"/>
          </p:cNvSpPr>
          <p:nvPr/>
        </p:nvSpPr>
        <p:spPr>
          <a:xfrm rot="17167631" flipH="1">
            <a:off x="7220773" y="3340826"/>
            <a:ext cx="1135013" cy="1134000"/>
          </a:xfrm>
          <a:prstGeom prst="circularArrow">
            <a:avLst>
              <a:gd name="adj1" fmla="val 7532"/>
              <a:gd name="adj2" fmla="val 1286601"/>
              <a:gd name="adj3" fmla="val 20553406"/>
              <a:gd name="adj4" fmla="val 2000876"/>
              <a:gd name="adj5" fmla="val 12500"/>
            </a:avLst>
          </a:prstGeom>
          <a:gradFill flip="none" rotWithShape="1">
            <a:gsLst>
              <a:gs pos="87000">
                <a:srgbClr val="FF0000">
                  <a:alpha val="35000"/>
                </a:srgb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5328398" y="4895850"/>
            <a:ext cx="3752885" cy="17235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3600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7313" lvl="0" indent="-87313">
              <a:buFont typeface="Arial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Trapped fuel pushed out by fresh fuel</a:t>
            </a:r>
          </a:p>
          <a:p>
            <a:pPr marL="87313" lvl="0" indent="-87313">
              <a:buFont typeface="Arial" pitchFamily="34" charset="0"/>
              <a:buChar char="•"/>
            </a:pPr>
            <a:endParaRPr lang="en-GB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87313" indent="-87313">
              <a:buFont typeface="Arial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Less resistance along centreline</a:t>
            </a:r>
          </a:p>
          <a:p>
            <a:pPr marL="544513" lvl="1" indent="-87313"/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 Vortex ring motion</a:t>
            </a:r>
            <a:endParaRPr lang="en-GB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87313" lvl="0" indent="-87313">
              <a:buFont typeface="Arial" pitchFamily="34" charset="0"/>
              <a:buChar char="•"/>
            </a:pPr>
            <a:endParaRPr lang="en-GB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87313" lvl="0" indent="-87313">
              <a:buFont typeface="Arial" pitchFamily="34" charset="0"/>
              <a:buChar char="•"/>
            </a:pPr>
            <a:r>
              <a:rPr lang="en-GB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Surface ripples</a:t>
            </a:r>
          </a:p>
          <a:p>
            <a:pPr marL="544513" lvl="1" indent="-87313"/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 shear layer</a:t>
            </a:r>
            <a:endParaRPr lang="en-GB" sz="28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Line Callout 1 (No Border) 62"/>
          <p:cNvSpPr/>
          <p:nvPr/>
        </p:nvSpPr>
        <p:spPr>
          <a:xfrm>
            <a:off x="3925741" y="4562871"/>
            <a:ext cx="1838326" cy="252000"/>
          </a:xfrm>
          <a:prstGeom prst="callout1">
            <a:avLst>
              <a:gd name="adj1" fmla="val 49346"/>
              <a:gd name="adj2" fmla="val 3320"/>
              <a:gd name="adj3" fmla="val 49548"/>
              <a:gd name="adj4" fmla="val -26723"/>
            </a:avLst>
          </a:pr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Corolla</a:t>
            </a:r>
            <a:endParaRPr lang="en-GB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1295400" y="4676775"/>
            <a:ext cx="2047875" cy="333375"/>
          </a:xfrm>
          <a:custGeom>
            <a:avLst/>
            <a:gdLst>
              <a:gd name="connsiteX0" fmla="*/ 0 w 2047875"/>
              <a:gd name="connsiteY0" fmla="*/ 333375 h 333375"/>
              <a:gd name="connsiteX1" fmla="*/ 495300 w 2047875"/>
              <a:gd name="connsiteY1" fmla="*/ 47625 h 333375"/>
              <a:gd name="connsiteX2" fmla="*/ 1457325 w 2047875"/>
              <a:gd name="connsiteY2" fmla="*/ 47625 h 333375"/>
              <a:gd name="connsiteX3" fmla="*/ 2047875 w 2047875"/>
              <a:gd name="connsiteY3" fmla="*/ 952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875" h="333375">
                <a:moveTo>
                  <a:pt x="0" y="333375"/>
                </a:moveTo>
                <a:cubicBezTo>
                  <a:pt x="126206" y="214312"/>
                  <a:pt x="252413" y="95250"/>
                  <a:pt x="495300" y="47625"/>
                </a:cubicBezTo>
                <a:cubicBezTo>
                  <a:pt x="738188" y="0"/>
                  <a:pt x="1198563" y="53975"/>
                  <a:pt x="1457325" y="47625"/>
                </a:cubicBezTo>
                <a:cubicBezTo>
                  <a:pt x="1716087" y="41275"/>
                  <a:pt x="1900238" y="76200"/>
                  <a:pt x="2047875" y="9525"/>
                </a:cubicBezTo>
              </a:path>
            </a:pathLst>
          </a:custGeom>
          <a:ln w="19050">
            <a:solidFill>
              <a:srgbClr val="C0504D">
                <a:alpha val="40000"/>
              </a:srgbClr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42862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6" grpId="0" animBg="1"/>
      <p:bldP spid="27" grpId="0" animBg="1"/>
      <p:bldP spid="28" grpId="0" animBg="1"/>
      <p:bldP spid="55" grpId="0" animBg="1"/>
      <p:bldP spid="55" grpId="1" animBg="1"/>
      <p:bldP spid="56" grpId="0" animBg="1"/>
      <p:bldP spid="56" grpId="1" animBg="1"/>
      <p:bldP spid="62" grpId="0" uiExpand="1" build="p" autoUpdateAnimBg="0"/>
      <p:bldP spid="63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spheroidal cap on jet velocity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21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850006" y="1439808"/>
          <a:ext cx="7443988" cy="486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6373906" y="3956737"/>
            <a:ext cx="1452282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chemeClr val="tx2"/>
                </a:solidFill>
                <a:latin typeface="Arial"/>
              </a:rPr>
              <a:t>Jet: 44 m/s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7100047" y="2776698"/>
            <a:ext cx="1452282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chemeClr val="tx2"/>
                </a:solidFill>
                <a:latin typeface="Arial"/>
              </a:rPr>
              <a:t>36 m/s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3895725" y="4394947"/>
            <a:ext cx="1731308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chemeClr val="tx2"/>
                </a:solidFill>
                <a:latin typeface="Arial"/>
              </a:rPr>
              <a:t>Cap: 14 m/s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409951" y="2663964"/>
            <a:ext cx="2036108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rgbClr val="C00000"/>
                </a:solidFill>
                <a:latin typeface="Arial"/>
              </a:rPr>
              <a:t>Jet without cap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rgbClr val="C00000"/>
                </a:solidFill>
                <a:latin typeface="Arial"/>
              </a:rPr>
              <a:t>22 m/s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80 bar, exp = 40ns,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2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0.777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5" grpId="0" animBg="1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35000" contrast="50000"/>
          </a:blip>
          <a:srcRect/>
          <a:stretch>
            <a:fillRect/>
          </a:stretch>
        </p:blipFill>
        <p:spPr bwMode="auto">
          <a:xfrm>
            <a:off x="525900" y="1606866"/>
            <a:ext cx="8128800" cy="30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Breakup mechanisms within initial 1 mm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22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900" y="627464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40ns,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5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0.777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525900" y="5217368"/>
          <a:ext cx="8092200" cy="70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Oval 12"/>
          <p:cNvSpPr/>
          <p:nvPr/>
        </p:nvSpPr>
        <p:spPr>
          <a:xfrm rot="10800000">
            <a:off x="4967943" y="1666628"/>
            <a:ext cx="851832" cy="109586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rot="10800000">
            <a:off x="2939118" y="1408165"/>
            <a:ext cx="661332" cy="850786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10800000">
            <a:off x="7044393" y="1933328"/>
            <a:ext cx="851832" cy="109586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10800000">
            <a:off x="1062693" y="3905003"/>
            <a:ext cx="851832" cy="109586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9507309">
            <a:off x="2837424" y="3892806"/>
            <a:ext cx="466456" cy="614319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38D9FB-1893-4E5E-92E9-B53E83BB3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E238D9FB-1893-4E5E-92E9-B53E83BB3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0917729-1D80-4CA8-8FF1-5B2F92794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80917729-1D80-4CA8-8FF1-5B2F92794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65D1157-FA72-43F8-89AE-58EBB9894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F65D1157-FA72-43F8-89AE-58EBB9894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76D4A7-6562-46F9-AD2E-801EC529D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C476D4A7-6562-46F9-AD2E-801EC529D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lum bright="25000" contrast="65000"/>
          </a:blip>
          <a:srcRect/>
          <a:stretch>
            <a:fillRect/>
          </a:stretch>
        </p:blipFill>
        <p:spPr bwMode="auto">
          <a:xfrm rot="840000" flipH="1">
            <a:off x="857599" y="1836890"/>
            <a:ext cx="3600000" cy="318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lum bright="37000" contrast="78000"/>
          </a:blip>
          <a:srcRect/>
          <a:stretch>
            <a:fillRect/>
          </a:stretch>
        </p:blipFill>
        <p:spPr bwMode="auto">
          <a:xfrm rot="840000" flipH="1">
            <a:off x="4987410" y="1835460"/>
            <a:ext cx="3600000" cy="32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Breakup mechanisms within initial 1 mm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23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900" y="627464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20ns, 0.600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525900" y="5217368"/>
          <a:ext cx="8092200" cy="70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developments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24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728271"/>
            <a:ext cx="6682563" cy="4411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Ultra-high speed drop size &amp; velocity?</a:t>
            </a:r>
            <a:endParaRPr lang="en-GB" kern="0" dirty="0">
              <a:solidFill>
                <a:srgbClr val="000000"/>
              </a:solidFill>
              <a:latin typeface="Arial"/>
            </a:endParaRPr>
          </a:p>
          <a:p>
            <a:pPr marL="361950" indent="-361950" defTabSz="1162050">
              <a:lnSpc>
                <a:spcPct val="150000"/>
              </a:lnSpc>
              <a:spcBef>
                <a:spcPct val="20000"/>
              </a:spcBef>
              <a:buFont typeface="Symbol"/>
              <a:buChar char="®"/>
              <a:defRPr/>
            </a:pPr>
            <a:r>
              <a:rPr lang="en-GB" i="1" kern="0" dirty="0" smtClean="0">
                <a:solidFill>
                  <a:srgbClr val="000000"/>
                </a:solidFill>
                <a:latin typeface="Arial"/>
              </a:rPr>
              <a:t>Need:	- Higher resolution (non-intensified) images</a:t>
            </a:r>
          </a:p>
          <a:p>
            <a:pPr defTabSz="1162050">
              <a:lnSpc>
                <a:spcPct val="150000"/>
              </a:lnSpc>
              <a:spcBef>
                <a:spcPct val="20000"/>
              </a:spcBef>
              <a:tabLst>
                <a:tab pos="1162050" algn="l"/>
              </a:tabLst>
              <a:defRPr/>
            </a:pPr>
            <a:r>
              <a:rPr lang="en-GB" i="1" kern="0" dirty="0" smtClean="0">
                <a:solidFill>
                  <a:srgbClr val="000000"/>
                </a:solidFill>
                <a:latin typeface="Arial"/>
              </a:rPr>
              <a:t>	- Higher magnification factor</a:t>
            </a:r>
            <a:endParaRPr lang="en-GB" i="1" kern="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en-GB" kern="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en-GB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0683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S:\Supervision\Tenzin Shoba\Experiments\LRM\Noteworthy\Cam_Date=100730_Time=101714_T1=0.42-400b_B00030_background.PN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256479" y="2265024"/>
            <a:ext cx="2144941" cy="268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Double-shot microscopic imaging samples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25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S:\Supervision\Tenzin Shoba\Experiments\LRM\Noteworthy\ULSD_400bar_40bar_30Jul10_background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032276" y="2265024"/>
            <a:ext cx="2148627" cy="2687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2754" name="Picture 2" descr="S:\Supervision\Tenzin Shoba\Experiments\LRM\Noteworthy\ULSD_400bar_40bar_30Jul10_background.PN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632226" y="1873535"/>
            <a:ext cx="2148627" cy="26872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2755" name="Picture 3" descr="S:\Supervision\Tenzin Shoba\Experiments\LRM\Noteworthy\Cam_Date=100730_Time=101714_T1=0.42-400b_B00030_background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865953" y="1873535"/>
            <a:ext cx="2150264" cy="268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89519" y="1569050"/>
            <a:ext cx="190313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337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11" name="Rectangle 10"/>
          <p:cNvSpPr/>
          <p:nvPr/>
        </p:nvSpPr>
        <p:spPr>
          <a:xfrm>
            <a:off x="142053" y="3095024"/>
            <a:ext cx="65682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446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14" name="Rectangle 13"/>
          <p:cNvSpPr/>
          <p:nvPr/>
        </p:nvSpPr>
        <p:spPr>
          <a:xfrm>
            <a:off x="525900" y="627464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smtClean="0"/>
              <a:t>VCO, </a:t>
            </a:r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40 bar, exp = 20ns,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0.5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</a:t>
            </a:r>
            <a:r>
              <a:rPr lang="en-GB" sz="2300" b="1" i="1" spc="-100" dirty="0" smtClean="0"/>
              <a:t>324</a:t>
            </a:r>
            <a:r>
              <a:rPr lang="fr-FR" sz="2300" b="1" i="1" spc="-100" dirty="0" smtClean="0"/>
              <a:t>n</a:t>
            </a:r>
            <a:r>
              <a:rPr lang="en-GB" sz="2300" b="1" i="1" spc="-100" dirty="0" smtClean="0"/>
              <a:t>m/</a:t>
            </a:r>
            <a:r>
              <a:rPr lang="en-GB" sz="2300" b="1" i="1" spc="-100" dirty="0" err="1" smtClean="0"/>
              <a:t>pix</a:t>
            </a:r>
            <a:endParaRPr lang="en-GB" sz="2300" b="1" i="1" spc="-100" dirty="0"/>
          </a:p>
        </p:txBody>
      </p:sp>
      <p:pic>
        <p:nvPicPr>
          <p:cNvPr id="1026" name="Picture 2" descr="S:\Presentations\2010-10 SAE PFL US\LRM Proteus Jul2010_ULSD_VCO_400 bar_40 bar ICP_Cam_Date=100730_Time=101907_T1=0.435_B018.PN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t="50005" r="1817"/>
          <a:stretch>
            <a:fillRect/>
          </a:stretch>
        </p:blipFill>
        <p:spPr bwMode="auto">
          <a:xfrm>
            <a:off x="6857179" y="2265024"/>
            <a:ext cx="1995784" cy="268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S:\Presentations\2010-10 SAE PFL US\LRM Proteus Jul2010_ULSD_VCO_400 bar_40 bar ICP_Cam_Date=100730_Time=101907_T1=0.435_B018.PN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r="1817" b="50005"/>
          <a:stretch>
            <a:fillRect/>
          </a:stretch>
        </p:blipFill>
        <p:spPr bwMode="auto">
          <a:xfrm>
            <a:off x="6432168" y="1873535"/>
            <a:ext cx="1995760" cy="268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57200" y="5628222"/>
            <a:ext cx="8229601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spc="-100" dirty="0" smtClean="0"/>
              <a:t>Confirms vortex ring motion in the vaporised fuel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Double-shot microscopic imaging samples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26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9519" y="1569050"/>
            <a:ext cx="190313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337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11" name="Rectangle 10"/>
          <p:cNvSpPr/>
          <p:nvPr/>
        </p:nvSpPr>
        <p:spPr>
          <a:xfrm>
            <a:off x="142053" y="3095024"/>
            <a:ext cx="65682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spc="-100" dirty="0" smtClean="0"/>
              <a:t>446 </a:t>
            </a:r>
            <a:r>
              <a:rPr lang="fr-FR" sz="1600" i="1" spc="-100" dirty="0" smtClean="0"/>
              <a:t>µ</a:t>
            </a:r>
            <a:r>
              <a:rPr lang="en-GB" sz="1600" i="1" spc="-100" dirty="0" smtClean="0"/>
              <a:t>m</a:t>
            </a:r>
            <a:endParaRPr lang="en-GB" sz="1600" i="1" spc="-100" dirty="0"/>
          </a:p>
        </p:txBody>
      </p:sp>
      <p:sp>
        <p:nvSpPr>
          <p:cNvPr id="14" name="Rectangle 13"/>
          <p:cNvSpPr/>
          <p:nvPr/>
        </p:nvSpPr>
        <p:spPr>
          <a:xfrm>
            <a:off x="525900" y="627464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1000 bar, ICP = 40 bar, exp = 20ns, </a:t>
            </a:r>
            <a:r>
              <a:rPr lang="en-GB" sz="2300" i="1" spc="-100" dirty="0" err="1" smtClean="0"/>
              <a:t>dt</a:t>
            </a:r>
            <a:r>
              <a:rPr lang="en-GB" sz="2300" i="1" spc="-100" dirty="0" smtClean="0"/>
              <a:t> = 0.5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s, </a:t>
            </a:r>
            <a:r>
              <a:rPr lang="en-GB" sz="2300" b="1" i="1" spc="-100" dirty="0" smtClean="0"/>
              <a:t>324</a:t>
            </a:r>
            <a:r>
              <a:rPr lang="fr-FR" sz="2300" b="1" i="1" spc="-100" dirty="0" smtClean="0"/>
              <a:t>n</a:t>
            </a:r>
            <a:r>
              <a:rPr lang="en-GB" sz="2300" b="1" i="1" spc="-100" dirty="0" smtClean="0"/>
              <a:t>m/</a:t>
            </a:r>
            <a:r>
              <a:rPr lang="en-GB" sz="2300" b="1" i="1" spc="-100" dirty="0" err="1" smtClean="0"/>
              <a:t>pix</a:t>
            </a:r>
            <a:endParaRPr lang="en-GB" sz="2300" b="1" i="1" spc="-100" dirty="0"/>
          </a:p>
        </p:txBody>
      </p:sp>
      <p:sp>
        <p:nvSpPr>
          <p:cNvPr id="13" name="Rectangle 12"/>
          <p:cNvSpPr/>
          <p:nvPr/>
        </p:nvSpPr>
        <p:spPr>
          <a:xfrm>
            <a:off x="457200" y="5628222"/>
            <a:ext cx="8229601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spc="-100" dirty="0" smtClean="0"/>
              <a:t>Vaporised trapped fuel with sac-type Delphi DFI 1.5, 1000 bar</a:t>
            </a:r>
          </a:p>
        </p:txBody>
      </p:sp>
      <p:pic>
        <p:nvPicPr>
          <p:cNvPr id="1027" name="Picture 3" descr="S:\Presentations\2010-10 SAE PFL US\Cam_Date=100722_Time=122915-1000bar-40bar-0mm_B00061.PN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50005"/>
          <a:stretch>
            <a:fillRect/>
          </a:stretch>
        </p:blipFill>
        <p:spPr bwMode="auto">
          <a:xfrm>
            <a:off x="865953" y="1873534"/>
            <a:ext cx="2829168" cy="35361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S:\Presentations\2010-10 SAE PFL US\Cam_Date=100722_Time=122915-1000bar-40bar-0mm_B00063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0005"/>
          <a:stretch>
            <a:fillRect/>
          </a:stretch>
        </p:blipFill>
        <p:spPr bwMode="auto">
          <a:xfrm>
            <a:off x="5571871" y="1873535"/>
            <a:ext cx="2829179" cy="3536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 bwMode="auto">
          <a:xfrm>
            <a:off x="2101441" y="1930353"/>
            <a:ext cx="2296546" cy="4616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10.5 – 11.0mm</a:t>
            </a:r>
          </a:p>
        </p:txBody>
      </p:sp>
      <p:sp>
        <p:nvSpPr>
          <p:cNvPr id="32" name="Right Bracket 31"/>
          <p:cNvSpPr/>
          <p:nvPr/>
        </p:nvSpPr>
        <p:spPr>
          <a:xfrm rot="16200000">
            <a:off x="3184401" y="-80669"/>
            <a:ext cx="130627" cy="507600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 bwMode="auto">
          <a:xfrm>
            <a:off x="6169398" y="1930353"/>
            <a:ext cx="2296546" cy="4616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18.5 – 19.0mm</a:t>
            </a:r>
          </a:p>
        </p:txBody>
      </p:sp>
      <p:sp>
        <p:nvSpPr>
          <p:cNvPr id="54" name="Right Bracket 53"/>
          <p:cNvSpPr/>
          <p:nvPr/>
        </p:nvSpPr>
        <p:spPr>
          <a:xfrm rot="16200000">
            <a:off x="7252358" y="1287331"/>
            <a:ext cx="130627" cy="234000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lum bright="31000" contrast="54000"/>
          </a:blip>
          <a:srcRect/>
          <a:stretch>
            <a:fillRect/>
          </a:stretch>
        </p:blipFill>
        <p:spPr bwMode="auto">
          <a:xfrm rot="780000" flipH="1">
            <a:off x="3353119" y="2752479"/>
            <a:ext cx="2329132" cy="186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3" cstate="print">
            <a:lum bright="29000" contrast="54000"/>
          </a:blip>
          <a:srcRect/>
          <a:stretch>
            <a:fillRect/>
          </a:stretch>
        </p:blipFill>
        <p:spPr bwMode="auto">
          <a:xfrm rot="780000" flipH="1">
            <a:off x="6241646" y="2752479"/>
            <a:ext cx="2316277" cy="185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>
            <a:lum bright="33000" contrast="65000"/>
          </a:blip>
          <a:srcRect/>
          <a:stretch>
            <a:fillRect/>
          </a:stretch>
        </p:blipFill>
        <p:spPr bwMode="auto">
          <a:xfrm rot="780000" flipH="1">
            <a:off x="714238" y="2787932"/>
            <a:ext cx="2327335" cy="184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27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249714" y="4949778"/>
            <a:ext cx="2296546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Spray centre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191126" y="4949778"/>
            <a:ext cx="2296546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Spray centre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616464" y="4949778"/>
            <a:ext cx="2296546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Spray periphery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Next step: Droplet sizing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7200" y="5805193"/>
            <a:ext cx="8229601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4038600" algn="l"/>
                <a:tab pos="4391025" algn="l"/>
                <a:tab pos="6096000" algn="l"/>
                <a:tab pos="6543675" algn="l"/>
              </a:tabLst>
            </a:pPr>
            <a:r>
              <a:rPr lang="en-GB" sz="2300" spc="-100" dirty="0" smtClean="0"/>
              <a:t>Spherical droplets represent a small proportion of fuel volume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Presentations\2009-10 LRM for BP CASE review\Image processing\ULSD-RME comparison\ULSD Original 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97" y="1809000"/>
            <a:ext cx="4327712" cy="3240000"/>
          </a:xfrm>
          <a:prstGeom prst="rect">
            <a:avLst/>
          </a:prstGeom>
          <a:noFill/>
        </p:spPr>
      </p:pic>
      <p:pic>
        <p:nvPicPr>
          <p:cNvPr id="6148" name="Picture 4" descr="S:\Presentations\2009-10 LRM for BP CASE review\Image processing\ULSD-RME comparison\ULSD droplets (postproces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06" y="1809000"/>
            <a:ext cx="4307294" cy="3240000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Next step: Droplet sizing</a:t>
            </a:r>
            <a:endParaRPr lang="en-GB" dirty="0"/>
          </a:p>
        </p:txBody>
      </p:sp>
      <p:pic>
        <p:nvPicPr>
          <p:cNvPr id="6152" name="Picture 8" descr="S:\Presentations\2009-10 LRM for BP CASE review\Image processing\ULSD-RME comparison\ULSD histo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857364"/>
            <a:ext cx="4128385" cy="3090769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28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215" y="5114926"/>
            <a:ext cx="69548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Further work: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Particle tracking for single droplet velocity and size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Conclusions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068830"/>
            <a:ext cx="7772400" cy="44119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b="1" u="sng" dirty="0" smtClean="0">
                <a:solidFill>
                  <a:srgbClr val="000000"/>
                </a:solidFill>
                <a:latin typeface="Arial"/>
              </a:rPr>
              <a:t>Spray formation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Residual fuel remains in the nozzle orifice between injections</a:t>
            </a:r>
          </a:p>
          <a:p>
            <a:pPr marL="800100" lvl="1" indent="-43815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i="1" dirty="0" smtClean="0">
                <a:solidFill>
                  <a:srgbClr val="000000"/>
                </a:solidFill>
                <a:latin typeface="Arial"/>
              </a:rPr>
              <a:t>(VCO and sac-type nozzles, latest injector generation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800100" lvl="1" indent="-4381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800" i="1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Trapped fuel affects the dynamics of spray formation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i="1" dirty="0" smtClean="0">
                <a:solidFill>
                  <a:srgbClr val="000000"/>
                </a:solidFill>
                <a:latin typeface="Arial"/>
              </a:rPr>
              <a:t>	(evaporative and non-evaporative conditions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800" i="1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Degradation of residual fuel </a:t>
            </a:r>
            <a:r>
              <a:rPr lang="en-GB" dirty="0" smtClean="0">
                <a:solidFill>
                  <a:srgbClr val="000000"/>
                </a:solidFill>
                <a:latin typeface="Arial"/>
                <a:sym typeface="Symbol"/>
              </a:rPr>
              <a:t> internal </a:t>
            </a:r>
            <a:r>
              <a:rPr lang="en-GB" dirty="0" smtClean="0">
                <a:solidFill>
                  <a:srgbClr val="000000"/>
                </a:solidFill>
                <a:latin typeface="Arial"/>
                <a:sym typeface="Symbol"/>
              </a:rPr>
              <a:t>deposit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b="1" u="sng" dirty="0" smtClean="0">
                <a:solidFill>
                  <a:srgbClr val="000000"/>
                </a:solidFill>
                <a:latin typeface="Arial"/>
              </a:rPr>
              <a:t>Breakup mechanisms</a:t>
            </a:r>
            <a:endParaRPr lang="en-GB" b="1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Breakup processes observed &amp; described near 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nozzle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Spherical droplets represent a small proportion of total fuel volume</a:t>
            </a:r>
          </a:p>
          <a:p>
            <a:pPr marL="361950" lvl="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i="1" dirty="0" smtClean="0">
                <a:solidFill>
                  <a:srgbClr val="000000"/>
                </a:solidFill>
                <a:latin typeface="Arial"/>
              </a:rPr>
              <a:t>(need techniques for </a:t>
            </a:r>
            <a:r>
              <a:rPr lang="en-GB" i="1" dirty="0" err="1" smtClean="0">
                <a:solidFill>
                  <a:srgbClr val="000000"/>
                </a:solidFill>
                <a:latin typeface="Arial"/>
              </a:rPr>
              <a:t>aspherical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 droplet sizing and </a:t>
            </a:r>
            <a:r>
              <a:rPr lang="en-GB" i="1" dirty="0" err="1" smtClean="0">
                <a:solidFill>
                  <a:srgbClr val="000000"/>
                </a:solidFill>
                <a:latin typeface="Arial"/>
              </a:rPr>
              <a:t>velocimetry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29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Optical diagnostic technique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068830"/>
            <a:ext cx="7772400" cy="44119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Techniques considered: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High-speed video </a:t>
            </a:r>
            <a:r>
              <a:rPr lang="en-GB" dirty="0" smtClean="0">
                <a:solidFill>
                  <a:srgbClr val="000000"/>
                </a:solidFill>
                <a:latin typeface="Arial"/>
                <a:sym typeface="Symbol"/>
              </a:rPr>
              <a:t> 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Resolution too coarse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Doppler anemometry </a:t>
            </a:r>
            <a:r>
              <a:rPr lang="en-GB" dirty="0" smtClean="0">
                <a:solidFill>
                  <a:srgbClr val="000000"/>
                </a:solidFill>
                <a:latin typeface="Arial"/>
                <a:sym typeface="Symbol"/>
              </a:rPr>
              <a:t> </a:t>
            </a:r>
            <a:r>
              <a:rPr lang="en-GB" i="1" dirty="0" smtClean="0">
                <a:solidFill>
                  <a:srgbClr val="000000"/>
                </a:solidFill>
                <a:latin typeface="Arial"/>
              </a:rPr>
              <a:t>Slow; Dispersed spherical droplets only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Long-range microscopic imaging </a:t>
            </a:r>
            <a:r>
              <a:rPr lang="en-GB" dirty="0" smtClean="0">
                <a:solidFill>
                  <a:srgbClr val="000000"/>
                </a:solidFill>
                <a:latin typeface="Arial"/>
                <a:sym typeface="Symbol"/>
              </a:rPr>
              <a:t></a:t>
            </a:r>
            <a:r>
              <a:rPr lang="en-GB" i="1" dirty="0" smtClean="0">
                <a:solidFill>
                  <a:srgbClr val="000000"/>
                </a:solidFill>
                <a:latin typeface="Arial"/>
                <a:sym typeface="Symbol"/>
              </a:rPr>
              <a:t> Lighting is difficult</a:t>
            </a:r>
            <a:endParaRPr lang="en-US" sz="3200" i="1" dirty="0" smtClean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3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6043" y="1213583"/>
            <a:ext cx="8751914" cy="20002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High-Speed Microscopic Imaging of the</a:t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Initial Stage of Diesel Spray Formation and</a:t>
            </a:r>
            <a:b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Primary Breakup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1479" y="3629024"/>
            <a:ext cx="8101042" cy="2238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2400" b="1" u="sng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C. Crua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T. Shoba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M. Heikal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University of Brighton</a:t>
            </a:r>
          </a:p>
          <a:p>
            <a:pPr lvl="0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M. Gold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C. Higham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BP Global Fuels Technology</a:t>
            </a:r>
            <a:endParaRPr kumimoji="0" lang="en-US" sz="240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endParaRPr lang="en-GB" sz="24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130000"/>
              </a:lnSpc>
              <a:spcBef>
                <a:spcPts val="0"/>
              </a:spcBef>
            </a:pPr>
            <a:endParaRPr kumimoji="0" lang="en-GB" sz="240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master-hires.jpg (1357×79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508" y="5912442"/>
            <a:ext cx="1311449" cy="767347"/>
          </a:xfrm>
          <a:prstGeom prst="rect">
            <a:avLst/>
          </a:prstGeom>
          <a:noFill/>
        </p:spPr>
      </p:pic>
      <p:pic>
        <p:nvPicPr>
          <p:cNvPr id="34819" name="Picture 3" descr="S:\Supervision\Tenzin Shoba\Presentations\BP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856" y="5643303"/>
            <a:ext cx="778816" cy="10364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Microscopic imaging of diesel sprays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4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008562" y="4337237"/>
            <a:ext cx="3783383" cy="2107777"/>
            <a:chOff x="5118708" y="4077321"/>
            <a:chExt cx="3783383" cy="210777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"/>
            </a:blip>
            <a:srcRect/>
            <a:stretch>
              <a:fillRect/>
            </a:stretch>
          </p:blipFill>
          <p:spPr bwMode="auto">
            <a:xfrm>
              <a:off x="5118708" y="4077321"/>
              <a:ext cx="378338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238239" y="5877321"/>
              <a:ext cx="354432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40893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1787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26816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3575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04469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45363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86257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271509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i="1" spc="-100" dirty="0" err="1" smtClean="0"/>
                <a:t>Roisman</a:t>
              </a:r>
              <a:r>
                <a:rPr lang="en-GB" sz="2000" i="1" spc="-100" dirty="0" smtClean="0"/>
                <a:t>, </a:t>
              </a:r>
              <a:r>
                <a:rPr lang="en-GB" sz="2000" i="1" spc="-100" dirty="0" err="1" smtClean="0"/>
                <a:t>Araneo</a:t>
              </a:r>
              <a:r>
                <a:rPr lang="en-GB" sz="2000" i="1" spc="-100" dirty="0" smtClean="0"/>
                <a:t>, </a:t>
              </a:r>
              <a:r>
                <a:rPr lang="en-GB" sz="2000" i="1" spc="-100" dirty="0" err="1" smtClean="0"/>
                <a:t>Tropea</a:t>
              </a:r>
              <a:r>
                <a:rPr lang="en-GB" sz="2000" i="1" spc="-100" dirty="0" smtClean="0"/>
                <a:t> (2007)</a:t>
              </a:r>
              <a:endParaRPr lang="en-GB" sz="2000" i="1" spc="-1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0480" y="1857364"/>
            <a:ext cx="3544320" cy="2107777"/>
            <a:chOff x="570480" y="1321223"/>
            <a:chExt cx="3544320" cy="21077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1442640" y="1166050"/>
              <a:ext cx="1800000" cy="2110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570480" y="3121223"/>
              <a:ext cx="354432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40893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1787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26816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3575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04469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45363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86257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271509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i="1" spc="-100" dirty="0" err="1" smtClean="0"/>
                <a:t>Badock</a:t>
              </a:r>
              <a:r>
                <a:rPr lang="en-GB" sz="2000" i="1" spc="-100" dirty="0" smtClean="0"/>
                <a:t>, Wirth, </a:t>
              </a:r>
              <a:r>
                <a:rPr lang="en-GB" sz="2000" i="1" spc="-100" dirty="0" err="1" smtClean="0"/>
                <a:t>Fath</a:t>
              </a:r>
              <a:r>
                <a:rPr lang="en-GB" sz="2000" i="1" spc="-100" dirty="0" smtClean="0"/>
                <a:t>, </a:t>
              </a:r>
              <a:r>
                <a:rPr lang="en-GB" sz="2000" i="1" spc="-100" dirty="0" err="1" smtClean="0"/>
                <a:t>Leipertz</a:t>
              </a:r>
              <a:r>
                <a:rPr lang="en-GB" sz="2000" i="1" spc="-100" dirty="0" smtClean="0"/>
                <a:t> (1999)</a:t>
              </a:r>
              <a:endParaRPr lang="en-GB" sz="2000" i="1" spc="-1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28093" y="1909228"/>
            <a:ext cx="3544320" cy="2055913"/>
            <a:chOff x="4898415" y="1373087"/>
            <a:chExt cx="3544320" cy="20559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5155" y="1373087"/>
              <a:ext cx="225084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898415" y="3121223"/>
              <a:ext cx="354432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40893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1787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26816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3575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04469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45363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86257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271509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i="1" spc="-100" dirty="0" err="1" smtClean="0"/>
                <a:t>Heimgärtner</a:t>
              </a:r>
              <a:r>
                <a:rPr lang="en-GB" sz="2000" i="1" spc="-100" dirty="0" smtClean="0"/>
                <a:t> , </a:t>
              </a:r>
              <a:r>
                <a:rPr lang="en-GB" sz="2000" i="1" spc="-100" dirty="0" err="1" smtClean="0"/>
                <a:t>Leipertz</a:t>
              </a:r>
              <a:r>
                <a:rPr lang="en-GB" sz="2000" i="1" spc="-100" dirty="0" smtClean="0"/>
                <a:t> (2000)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0480" y="4337237"/>
            <a:ext cx="3544320" cy="2107777"/>
            <a:chOff x="570480" y="4210671"/>
            <a:chExt cx="3544320" cy="21077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/>
            <a:stretch>
              <a:fillRect/>
            </a:stretch>
          </p:blipFill>
          <p:spPr bwMode="auto">
            <a:xfrm flipH="1">
              <a:off x="1169111" y="4210671"/>
              <a:ext cx="234705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570480" y="6010671"/>
              <a:ext cx="354432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40893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17878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26816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3575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044693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45363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862571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271509" algn="l" defTabSz="2817878" rtl="0" eaLnBrk="1" latinLnBrk="0" hangingPunct="1"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i="1" spc="-100" dirty="0" err="1" smtClean="0"/>
                <a:t>Bae</a:t>
              </a:r>
              <a:r>
                <a:rPr lang="en-GB" sz="2000" i="1" spc="-100" dirty="0" smtClean="0"/>
                <a:t>, Kang (2005)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Publications\2010\SAE US PFL\Data\400bar_T1=0.400_Cam_Date=090727_Time=155158_B000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976" y="4326633"/>
            <a:ext cx="2000264" cy="242571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5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dirty="0" smtClean="0"/>
              <a:t>Technique development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14282" y="1714488"/>
            <a:ext cx="1785950" cy="2114622"/>
            <a:chOff x="214282" y="1571612"/>
            <a:chExt cx="1785950" cy="211462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499757" y="1571612"/>
              <a:ext cx="121500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214282" y="3286124"/>
              <a:ext cx="1785950" cy="400110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Flood light</a:t>
              </a:r>
              <a:endParaRPr lang="en-GB" sz="2800" kern="0" dirty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29110" y="1714488"/>
            <a:ext cx="2071702" cy="2422398"/>
            <a:chOff x="4357686" y="1500174"/>
            <a:chExt cx="2071702" cy="242239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751849" y="1500174"/>
              <a:ext cx="1283376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4357686" y="3214686"/>
              <a:ext cx="2071702" cy="70788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Pulsed laser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(~ 6 ns)</a:t>
              </a:r>
              <a:endParaRPr lang="en-GB" sz="2800" kern="0" dirty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97086" y="1714488"/>
            <a:ext cx="2017724" cy="2422398"/>
            <a:chOff x="2197086" y="1571612"/>
            <a:chExt cx="2017724" cy="242239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>
              <a:lum contrast="20000"/>
            </a:blip>
            <a:srcRect/>
            <a:stretch>
              <a:fillRect/>
            </a:stretch>
          </p:blipFill>
          <p:spPr bwMode="auto">
            <a:xfrm flipH="1">
              <a:off x="2197086" y="1571612"/>
              <a:ext cx="2017724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2384411" y="3286124"/>
              <a:ext cx="1643074" cy="70788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Spark light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(~ 500 ns)</a:t>
              </a:r>
              <a:endParaRPr lang="en-GB" sz="2800" kern="0" dirty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86537" y="1714488"/>
            <a:ext cx="2214578" cy="2422398"/>
            <a:chOff x="6286512" y="1500174"/>
            <a:chExt cx="2214578" cy="2422398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6286512" y="3214686"/>
              <a:ext cx="2214578" cy="70788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Laser + diffuser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kern="0" dirty="0" smtClean="0">
                  <a:solidFill>
                    <a:srgbClr val="000000"/>
                  </a:solidFill>
                  <a:latin typeface="Arial"/>
                </a:rPr>
                <a:t>(~ 20ns)</a:t>
              </a:r>
              <a:endParaRPr lang="en-GB" sz="2800" kern="0" dirty="0" smtClea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6357950" y="1500174"/>
              <a:ext cx="2000264" cy="160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TextBox 19"/>
          <p:cNvSpPr txBox="1"/>
          <p:nvPr/>
        </p:nvSpPr>
        <p:spPr bwMode="auto">
          <a:xfrm>
            <a:off x="357158" y="4326633"/>
            <a:ext cx="8429684" cy="2169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 Flood lights: Motion blurring, not enough light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 Spark light: Short exposure but still some motion blurring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 Pulsed laser: Short exposure but speckling artefact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 Pulsed laser + diffuser: Non-homogeneous scattering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 Pulsed laser + diffuser + shadowgraphy: Correct exposure</a:t>
            </a:r>
            <a:endParaRPr lang="en-GB" sz="2800" u="sng" kern="0" dirty="0" smtClean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068513"/>
            <a:ext cx="5143500" cy="4411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Static diesel spray rig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Ambient pressure &amp; temperature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Quiescent air motion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Allows to develop experiments off engine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en-GB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</a:rPr>
              <a:t>Non-evaporative test </a:t>
            </a:r>
            <a:r>
              <a:rPr lang="en-GB" kern="0" dirty="0" smtClean="0">
                <a:solidFill>
                  <a:srgbClr val="000000"/>
                </a:solidFill>
                <a:latin typeface="Arial"/>
              </a:rPr>
              <a:t>conditions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857364"/>
            <a:ext cx="2133600" cy="379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6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53"/>
          <p:cNvGrpSpPr>
            <a:grpSpLocks/>
          </p:cNvGrpSpPr>
          <p:nvPr/>
        </p:nvGrpSpPr>
        <p:grpSpPr bwMode="auto">
          <a:xfrm>
            <a:off x="3241195" y="2162401"/>
            <a:ext cx="501650" cy="671513"/>
            <a:chOff x="2220" y="1223"/>
            <a:chExt cx="316" cy="423"/>
          </a:xfrm>
          <a:solidFill>
            <a:srgbClr val="FFFF00">
              <a:alpha val="42000"/>
            </a:srgbClr>
          </a:solidFill>
        </p:grpSpPr>
        <p:sp>
          <p:nvSpPr>
            <p:cNvPr id="21" name="Line 51"/>
            <p:cNvSpPr>
              <a:spLocks noChangeShapeType="1"/>
            </p:cNvSpPr>
            <p:nvPr/>
          </p:nvSpPr>
          <p:spPr bwMode="auto">
            <a:xfrm rot="-16200000" flipH="1" flipV="1">
              <a:off x="2354" y="1448"/>
              <a:ext cx="59" cy="26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 dirty="0">
                <a:latin typeface="Arial" pitchFamily="34" charset="0"/>
              </a:endParaRPr>
            </a:p>
          </p:txBody>
        </p:sp>
        <p:sp>
          <p:nvSpPr>
            <p:cNvPr id="19" name="AutoShape 45"/>
            <p:cNvSpPr>
              <a:spLocks noChangeArrowheads="1"/>
            </p:cNvSpPr>
            <p:nvPr/>
          </p:nvSpPr>
          <p:spPr bwMode="auto">
            <a:xfrm rot="346944">
              <a:off x="2220" y="1274"/>
              <a:ext cx="316" cy="316"/>
            </a:xfrm>
            <a:prstGeom prst="roundRect">
              <a:avLst>
                <a:gd name="adj" fmla="val 0"/>
              </a:avLst>
            </a:prstGeom>
            <a:grpFill/>
            <a:ln w="12700">
              <a:round/>
              <a:headEnd/>
              <a:tailEnd/>
            </a:ln>
            <a:effectLst/>
            <a:scene3d>
              <a:camera prst="legacyObliqueTopRight">
                <a:rot lat="600000" lon="183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  <p:sp>
          <p:nvSpPr>
            <p:cNvPr id="20" name="Line 49"/>
            <p:cNvSpPr>
              <a:spLocks noChangeShapeType="1"/>
            </p:cNvSpPr>
            <p:nvPr/>
          </p:nvSpPr>
          <p:spPr bwMode="auto">
            <a:xfrm flipH="1">
              <a:off x="2516" y="1223"/>
              <a:ext cx="6" cy="313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699999" lon="18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  <p:sp>
          <p:nvSpPr>
            <p:cNvPr id="22" name="Line 50"/>
            <p:cNvSpPr>
              <a:spLocks noChangeShapeType="1"/>
            </p:cNvSpPr>
            <p:nvPr/>
          </p:nvSpPr>
          <p:spPr bwMode="auto">
            <a:xfrm flipH="1">
              <a:off x="2241" y="1333"/>
              <a:ext cx="6" cy="313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PerspectiveFront">
                <a:rot lat="20999999" lon="6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 dirty="0">
                <a:latin typeface="Arial" pitchFamily="34" charset="0"/>
              </a:endParaRPr>
            </a:p>
          </p:txBody>
        </p:sp>
        <p:sp>
          <p:nvSpPr>
            <p:cNvPr id="23" name="Line 52"/>
            <p:cNvSpPr>
              <a:spLocks noChangeShapeType="1"/>
            </p:cNvSpPr>
            <p:nvPr/>
          </p:nvSpPr>
          <p:spPr bwMode="auto">
            <a:xfrm rot="-16200000" flipH="1" flipV="1">
              <a:off x="2342" y="1153"/>
              <a:ext cx="84" cy="26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legacyObliqueTopRight">
                <a:rot lat="21299999" lon="21299999" rev="0"/>
              </a:camera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Wingdings" pitchFamily="2" charset="2"/>
                <a:buChar char="Ü"/>
                <a:defRPr/>
              </a:pPr>
              <a:endParaRPr lang="en-GB" sz="3200">
                <a:latin typeface="Arial" pitchFamily="34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611" y="2096405"/>
            <a:ext cx="1429798" cy="152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Simultaneous micro &amp; macroscopic imaging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7</a:t>
            </a:fld>
            <a:endParaRPr lang="en-GB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935070" y="3325986"/>
            <a:ext cx="1831975" cy="1109663"/>
            <a:chOff x="3662" y="2217"/>
            <a:chExt cx="1154" cy="699"/>
          </a:xfrm>
        </p:grpSpPr>
        <p:sp>
          <p:nvSpPr>
            <p:cNvPr id="6" name="Oval 31"/>
            <p:cNvSpPr>
              <a:spLocks noChangeArrowheads="1"/>
            </p:cNvSpPr>
            <p:nvPr/>
          </p:nvSpPr>
          <p:spPr bwMode="auto">
            <a:xfrm>
              <a:off x="3662" y="2217"/>
              <a:ext cx="297" cy="297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5826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7" name="Oval 32"/>
            <p:cNvSpPr>
              <a:spLocks noChangeArrowheads="1"/>
            </p:cNvSpPr>
            <p:nvPr/>
          </p:nvSpPr>
          <p:spPr bwMode="auto">
            <a:xfrm>
              <a:off x="3916" y="2363"/>
              <a:ext cx="200" cy="200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8" name="AutoShape 35"/>
            <p:cNvSpPr>
              <a:spLocks noChangeArrowheads="1"/>
            </p:cNvSpPr>
            <p:nvPr/>
          </p:nvSpPr>
          <p:spPr bwMode="auto">
            <a:xfrm rot="531900">
              <a:off x="4500" y="2600"/>
              <a:ext cx="316" cy="316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legacyObliqueTopRight">
                <a:rot lat="600000" lon="18300000" rev="0"/>
              </a:camera>
              <a:lightRig rig="legacyFlat3" dir="b"/>
            </a:scene3d>
            <a:sp3d extrusionH="1497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847495" y="1419619"/>
            <a:ext cx="1709738" cy="789700"/>
            <a:chOff x="2847495" y="1419619"/>
            <a:chExt cx="1709738" cy="789700"/>
          </a:xfrm>
        </p:grpSpPr>
        <p:sp>
          <p:nvSpPr>
            <p:cNvPr id="26" name="Text Box 59"/>
            <p:cNvSpPr txBox="1">
              <a:spLocks noChangeArrowheads="1"/>
            </p:cNvSpPr>
            <p:nvPr/>
          </p:nvSpPr>
          <p:spPr bwMode="auto">
            <a:xfrm>
              <a:off x="2847495" y="1419619"/>
              <a:ext cx="1709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2400" dirty="0" smtClean="0"/>
                <a:t>Light source</a:t>
              </a:r>
              <a:endParaRPr lang="en-GB" sz="2400" dirty="0"/>
            </a:p>
          </p:txBody>
        </p:sp>
        <p:sp>
          <p:nvSpPr>
            <p:cNvPr id="27" name="Line 60"/>
            <p:cNvSpPr>
              <a:spLocks noChangeShapeType="1"/>
            </p:cNvSpPr>
            <p:nvPr/>
          </p:nvSpPr>
          <p:spPr bwMode="auto">
            <a:xfrm flipH="1" flipV="1">
              <a:off x="2957032" y="1813319"/>
              <a:ext cx="14663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1"/>
            <p:cNvSpPr>
              <a:spLocks noChangeShapeType="1"/>
            </p:cNvSpPr>
            <p:nvPr/>
          </p:nvSpPr>
          <p:spPr bwMode="auto">
            <a:xfrm flipH="1" flipV="1">
              <a:off x="3279295" y="1813319"/>
              <a:ext cx="0" cy="396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36461" y="1906179"/>
            <a:ext cx="2366883" cy="1914459"/>
            <a:chOff x="5436461" y="1906179"/>
            <a:chExt cx="2366883" cy="1914459"/>
          </a:xfrm>
        </p:grpSpPr>
        <p:grpSp>
          <p:nvGrpSpPr>
            <p:cNvPr id="44" name="Group 43"/>
            <p:cNvGrpSpPr/>
            <p:nvPr/>
          </p:nvGrpSpPr>
          <p:grpSpPr>
            <a:xfrm>
              <a:off x="6659954" y="2472850"/>
              <a:ext cx="1143390" cy="1347788"/>
              <a:chOff x="6659954" y="2472850"/>
              <a:chExt cx="1143390" cy="1347788"/>
            </a:xfrm>
          </p:grpSpPr>
          <p:sp>
            <p:nvSpPr>
              <p:cNvPr id="4" name="Text Box 25"/>
              <p:cNvSpPr txBox="1">
                <a:spLocks noChangeArrowheads="1"/>
              </p:cNvSpPr>
              <p:nvPr/>
            </p:nvSpPr>
            <p:spPr bwMode="auto">
              <a:xfrm>
                <a:off x="6659954" y="2472850"/>
                <a:ext cx="114339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GB" sz="2400" dirty="0" smtClean="0"/>
                  <a:t>Camera</a:t>
                </a:r>
                <a:endParaRPr lang="en-GB" sz="2400" dirty="0"/>
              </a:p>
            </p:txBody>
          </p:sp>
          <p:sp>
            <p:nvSpPr>
              <p:cNvPr id="9" name="Line 39"/>
              <p:cNvSpPr>
                <a:spLocks noChangeShapeType="1"/>
              </p:cNvSpPr>
              <p:nvPr/>
            </p:nvSpPr>
            <p:spPr bwMode="auto">
              <a:xfrm flipV="1">
                <a:off x="7266379" y="2901475"/>
                <a:ext cx="0" cy="919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57"/>
              <p:cNvSpPr>
                <a:spLocks noChangeShapeType="1"/>
              </p:cNvSpPr>
              <p:nvPr/>
            </p:nvSpPr>
            <p:spPr bwMode="auto">
              <a:xfrm flipH="1" flipV="1">
                <a:off x="6767903" y="2895125"/>
                <a:ext cx="9396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436461" y="1906179"/>
              <a:ext cx="1637500" cy="1347788"/>
              <a:chOff x="5436461" y="1906179"/>
              <a:chExt cx="1637500" cy="1347788"/>
            </a:xfrm>
          </p:grpSpPr>
          <p:sp>
            <p:nvSpPr>
              <p:cNvPr id="30" name="Text Box 25"/>
              <p:cNvSpPr txBox="1">
                <a:spLocks noChangeArrowheads="1"/>
              </p:cNvSpPr>
              <p:nvPr/>
            </p:nvSpPr>
            <p:spPr bwMode="auto">
              <a:xfrm>
                <a:off x="5436461" y="1906179"/>
                <a:ext cx="16375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GB" sz="2400" dirty="0" smtClean="0"/>
                  <a:t>Microscope</a:t>
                </a:r>
                <a:endParaRPr lang="en-GB" sz="2400" dirty="0"/>
              </a:p>
            </p:txBody>
          </p:sp>
          <p:sp>
            <p:nvSpPr>
              <p:cNvPr id="31" name="Line 39"/>
              <p:cNvSpPr>
                <a:spLocks noChangeShapeType="1"/>
              </p:cNvSpPr>
              <p:nvPr/>
            </p:nvSpPr>
            <p:spPr bwMode="auto">
              <a:xfrm flipV="1">
                <a:off x="6042886" y="2334804"/>
                <a:ext cx="0" cy="919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57"/>
              <p:cNvSpPr>
                <a:spLocks noChangeShapeType="1"/>
              </p:cNvSpPr>
              <p:nvPr/>
            </p:nvSpPr>
            <p:spPr bwMode="auto">
              <a:xfrm flipH="1" flipV="1">
                <a:off x="5544409" y="2328454"/>
                <a:ext cx="148053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2137456" y="3851832"/>
            <a:ext cx="1270714" cy="890764"/>
            <a:chOff x="2646652" y="4776769"/>
            <a:chExt cx="1270714" cy="890764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 rot="21299896">
              <a:off x="3599866" y="4776769"/>
              <a:ext cx="317500" cy="317500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isometricOffAxis2Left">
                <a:rot lat="471249" lon="2104072" rev="776904"/>
              </a:camera>
              <a:lightRig rig="threePt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 rot="5655340">
              <a:off x="2646652" y="5165883"/>
              <a:ext cx="501650" cy="50165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isometricOffAxis1Right">
                <a:rot lat="1542094" lon="19897613" rev="20604639"/>
              </a:camera>
              <a:lightRig rig="threePt" dir="t"/>
            </a:scene3d>
            <a:sp3d extrusionH="1497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algn="just">
                <a:spcBef>
                  <a:spcPct val="70000"/>
                </a:spcBef>
                <a:buFont typeface="Times New Roman" pitchFamily="18" charset="0"/>
                <a:buChar char="Ü"/>
              </a:pPr>
              <a:endParaRPr lang="en-GB" sz="3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20529" y="2859216"/>
            <a:ext cx="1143390" cy="1347788"/>
            <a:chOff x="1920529" y="2859216"/>
            <a:chExt cx="1143390" cy="1347788"/>
          </a:xfrm>
        </p:grpSpPr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>
              <a:off x="1920529" y="2859216"/>
              <a:ext cx="11433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2400" dirty="0" smtClean="0"/>
                <a:t>Camera</a:t>
              </a:r>
              <a:endParaRPr lang="en-GB" sz="2400" dirty="0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 flipV="1">
              <a:off x="2526954" y="3287841"/>
              <a:ext cx="0" cy="919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7"/>
            <p:cNvSpPr>
              <a:spLocks noChangeShapeType="1"/>
            </p:cNvSpPr>
            <p:nvPr/>
          </p:nvSpPr>
          <p:spPr bwMode="auto">
            <a:xfrm flipH="1" flipV="1">
              <a:off x="2028476" y="3281491"/>
              <a:ext cx="9285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1" descr="S:\Supervision\Tenzin Shoba\Experiments\Macroscopic\37_B00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857" y="4554149"/>
            <a:ext cx="2196000" cy="21960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lum bright="40000" contrast="65000"/>
          </a:blip>
          <a:stretch>
            <a:fillRect/>
          </a:stretch>
        </p:blipFill>
        <p:spPr bwMode="auto">
          <a:xfrm>
            <a:off x="5845877" y="4554149"/>
            <a:ext cx="2745000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Spray microscopy test conditions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72153" y="1516170"/>
            <a:ext cx="7772400" cy="46234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Field of view:		768 x 614 </a:t>
            </a:r>
            <a:r>
              <a:rPr lang="fr-FR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µ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 (1280 x 1024 pixels)</a:t>
            </a:r>
          </a:p>
          <a:p>
            <a:pPr marL="342900" indent="-3429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Injection pressures:	400, 1000, 1600</a:t>
            </a:r>
            <a:r>
              <a:rPr lang="en-GB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bar</a:t>
            </a:r>
          </a:p>
          <a:p>
            <a:pPr marL="342900" indent="-3429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Ambient pressure:	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atm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Spatial locations:	0 to 5 mm in 0.5 mm increments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				6 to 30 mm in 4 mm increments</a:t>
            </a:r>
          </a:p>
          <a:p>
            <a:pPr marL="342900" indent="-3429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 smtClean="0">
              <a:solidFill>
                <a:srgbClr val="000000"/>
              </a:solidFill>
              <a:latin typeface="Arial"/>
            </a:endParaRPr>
          </a:p>
          <a:p>
            <a:pPr marL="3086100" lvl="6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8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210987" y="2233384"/>
            <a:ext cx="1425600" cy="4431682"/>
            <a:chOff x="7210987" y="2233384"/>
            <a:chExt cx="1425600" cy="4431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7210987" y="2233384"/>
              <a:ext cx="1425600" cy="4431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3" descr="T:\PHD\BP_MartinGold\G09-066 macro photos of 7 hole inejctor\10_B00005.bmp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0987" y="2233384"/>
              <a:ext cx="1425600" cy="407598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</p:grpSp>
      <p:cxnSp>
        <p:nvCxnSpPr>
          <p:cNvPr id="13" name="Straight Connector 12"/>
          <p:cNvCxnSpPr/>
          <p:nvPr/>
        </p:nvCxnSpPr>
        <p:spPr>
          <a:xfrm rot="16200000">
            <a:off x="7584825" y="3165225"/>
            <a:ext cx="6228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7860225" y="3423675"/>
            <a:ext cx="283650" cy="2954775"/>
            <a:chOff x="7860225" y="3423675"/>
            <a:chExt cx="283650" cy="2954775"/>
          </a:xfrm>
        </p:grpSpPr>
        <p:grpSp>
          <p:nvGrpSpPr>
            <p:cNvPr id="19" name="Group 18"/>
            <p:cNvGrpSpPr/>
            <p:nvPr/>
          </p:nvGrpSpPr>
          <p:grpSpPr>
            <a:xfrm>
              <a:off x="7860225" y="3520050"/>
              <a:ext cx="72000" cy="536400"/>
              <a:chOff x="8406742" y="3476625"/>
              <a:chExt cx="72000" cy="5364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860225" y="3984450"/>
              <a:ext cx="72000" cy="536400"/>
              <a:chOff x="8406742" y="3476625"/>
              <a:chExt cx="72000" cy="5364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0225" y="4448850"/>
              <a:ext cx="72000" cy="536400"/>
              <a:chOff x="8406742" y="3476625"/>
              <a:chExt cx="72000" cy="5364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860225" y="4913250"/>
              <a:ext cx="72000" cy="536400"/>
              <a:chOff x="8406742" y="3476625"/>
              <a:chExt cx="72000" cy="5364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860225" y="5377650"/>
              <a:ext cx="72000" cy="536400"/>
              <a:chOff x="8406742" y="3476625"/>
              <a:chExt cx="72000" cy="53640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860225" y="5842050"/>
              <a:ext cx="72000" cy="536400"/>
              <a:chOff x="8406742" y="3476625"/>
              <a:chExt cx="72000" cy="53640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7976625" y="398445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7976625" y="352005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8014725" y="4448850"/>
              <a:ext cx="72000" cy="536400"/>
              <a:chOff x="8406742" y="3476625"/>
              <a:chExt cx="72000" cy="53640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8043300" y="537765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071875" y="5842050"/>
              <a:ext cx="72000" cy="536400"/>
              <a:chOff x="8406742" y="3476625"/>
              <a:chExt cx="72000" cy="53640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8406742" y="39410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8406742" y="347662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7948050" y="342367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S:\Publications\2010\SAE US PFL\Data\400bar_T1=0.400_Cam_Date=090727_Time=155158_B00008.PNG"/>
          <p:cNvPicPr>
            <a:picLocks noChangeAspect="1" noChangeArrowheads="1"/>
          </p:cNvPicPr>
          <p:nvPr/>
        </p:nvPicPr>
        <p:blipFill>
          <a:blip r:embed="rId2" cstate="print"/>
          <a:srcRect l="33645" t="89194" r="30868" b="2256"/>
          <a:stretch>
            <a:fillRect/>
          </a:stretch>
        </p:blipFill>
        <p:spPr bwMode="auto">
          <a:xfrm>
            <a:off x="4095750" y="5360502"/>
            <a:ext cx="952500" cy="278297"/>
          </a:xfrm>
          <a:prstGeom prst="rect">
            <a:avLst/>
          </a:prstGeom>
          <a:noFill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71C835EC-4EC3-4DCA-A091-8D96EB7DB563}" type="slidenum">
              <a: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9</a:t>
            </a:fld>
            <a:endParaRPr lang="en-GB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8400" y="928670"/>
            <a:ext cx="8229600" cy="928694"/>
          </a:xfrm>
        </p:spPr>
        <p:txBody>
          <a:bodyPr>
            <a:no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Arial"/>
              </a:rPr>
              <a:t>Initial stage of diesel spray formation</a:t>
            </a:r>
            <a:endParaRPr lang="en-GB" dirty="0"/>
          </a:p>
        </p:txBody>
      </p:sp>
      <p:pic>
        <p:nvPicPr>
          <p:cNvPr id="1026" name="Picture 2" descr="S:\Publications\2010\SAE US PFL\Data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4566" y="2159014"/>
            <a:ext cx="2160000" cy="1588670"/>
          </a:xfrm>
          <a:prstGeom prst="rect">
            <a:avLst/>
          </a:prstGeom>
          <a:noFill/>
        </p:spPr>
      </p:pic>
      <p:pic>
        <p:nvPicPr>
          <p:cNvPr id="30" name="Picture 2" descr="S:\Publications\2010\SAE US PFL\Data\400bar_T1=0.400_Cam_Date=090727_Time=155158_B00008.PNG"/>
          <p:cNvPicPr>
            <a:picLocks noChangeAspect="1" noChangeArrowheads="1"/>
          </p:cNvPicPr>
          <p:nvPr/>
        </p:nvPicPr>
        <p:blipFill>
          <a:blip r:embed="rId2" cstate="print"/>
          <a:srcRect t="2690" b="10806"/>
          <a:stretch>
            <a:fillRect/>
          </a:stretch>
        </p:blipFill>
        <p:spPr bwMode="auto">
          <a:xfrm flipH="1">
            <a:off x="3097410" y="2159014"/>
            <a:ext cx="2684141" cy="2815762"/>
          </a:xfrm>
          <a:prstGeom prst="rect">
            <a:avLst/>
          </a:prstGeom>
          <a:noFill/>
        </p:spPr>
      </p:pic>
      <p:pic>
        <p:nvPicPr>
          <p:cNvPr id="1027" name="Picture 3" descr="S:\Publications\2010\SAE US PFL\Data\Fig 2\Fig 2c G09-066_400 bar_0.0mm_Middle_0us_Cam_Date=090728_Time=164432_T1=0.44_B008.PNG"/>
          <p:cNvPicPr>
            <a:picLocks noChangeAspect="1" noChangeArrowheads="1"/>
          </p:cNvPicPr>
          <p:nvPr/>
        </p:nvPicPr>
        <p:blipFill>
          <a:blip r:embed="rId4" cstate="print">
            <a:lum bright="10000" contrast="50000"/>
          </a:blip>
          <a:srcRect l="13033" t="20800" r="290" b="30946"/>
          <a:stretch>
            <a:fillRect/>
          </a:stretch>
        </p:blipFill>
        <p:spPr bwMode="auto">
          <a:xfrm rot="16200000" flipH="1">
            <a:off x="5273329" y="2968488"/>
            <a:ext cx="4442865" cy="2823918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rot="5400000">
            <a:off x="2244372" y="3870666"/>
            <a:ext cx="4026605" cy="0"/>
          </a:xfrm>
          <a:prstGeom prst="line">
            <a:avLst/>
          </a:prstGeom>
          <a:ln w="22225">
            <a:solidFill>
              <a:schemeClr val="accent2"/>
            </a:solidFill>
            <a:prstDash val="lgDash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Callout 2 (No Border) 15"/>
          <p:cNvSpPr/>
          <p:nvPr/>
        </p:nvSpPr>
        <p:spPr>
          <a:xfrm flipH="1">
            <a:off x="535425" y="4857335"/>
            <a:ext cx="1974574" cy="27829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2261"/>
              <a:gd name="adj6" fmla="val -44654"/>
            </a:avLst>
          </a:prstGeom>
          <a:noFill/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bIns="180000" rtlCol="0" anchor="ctr"/>
          <a:lstStyle/>
          <a:p>
            <a:pPr algn="r"/>
            <a:r>
              <a:rPr lang="en-GB" dirty="0" smtClean="0"/>
              <a:t>Spheroidal cap</a:t>
            </a:r>
            <a:endParaRPr lang="en-GB" dirty="0"/>
          </a:p>
        </p:txBody>
      </p:sp>
      <p:sp>
        <p:nvSpPr>
          <p:cNvPr id="17" name="Line Callout 2 (No Border) 16"/>
          <p:cNvSpPr/>
          <p:nvPr/>
        </p:nvSpPr>
        <p:spPr>
          <a:xfrm>
            <a:off x="6006547" y="4976604"/>
            <a:ext cx="1974574" cy="27829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0832"/>
              <a:gd name="adj6" fmla="val -39285"/>
            </a:avLst>
          </a:prstGeom>
          <a:noFill/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180000" rtlCol="0" anchor="ctr"/>
          <a:lstStyle/>
          <a:p>
            <a:r>
              <a:rPr lang="en-GB" dirty="0" smtClean="0"/>
              <a:t>Surface ripples</a:t>
            </a:r>
            <a:endParaRPr lang="en-GB" dirty="0"/>
          </a:p>
        </p:txBody>
      </p:sp>
      <p:sp>
        <p:nvSpPr>
          <p:cNvPr id="21" name="Line Callout 2 (No Border) 20"/>
          <p:cNvSpPr/>
          <p:nvPr/>
        </p:nvSpPr>
        <p:spPr>
          <a:xfrm flipH="1">
            <a:off x="1587279" y="5173729"/>
            <a:ext cx="1974574" cy="27829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7916"/>
              <a:gd name="adj6" fmla="val -32301"/>
            </a:avLst>
          </a:prstGeom>
          <a:noFill/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bIns="180000" rtlCol="0" anchor="ctr"/>
          <a:lstStyle/>
          <a:p>
            <a:pPr algn="r"/>
            <a:r>
              <a:rPr lang="en-GB" dirty="0" smtClean="0"/>
              <a:t>Stagnation point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25900" y="6340903"/>
            <a:ext cx="80922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893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17878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26816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3575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44693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45363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62571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71509" algn="l" defTabSz="2817878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300" i="1" spc="-100" dirty="0" smtClean="0"/>
              <a:t>VCO Delphi DFI1.3, </a:t>
            </a:r>
            <a:r>
              <a:rPr lang="en-GB" sz="2300" i="1" spc="-100" dirty="0" err="1" smtClean="0"/>
              <a:t>Pinj</a:t>
            </a:r>
            <a:r>
              <a:rPr lang="en-GB" sz="2300" i="1" spc="-100" dirty="0" smtClean="0"/>
              <a:t> = 400 bar, ICP = 1 </a:t>
            </a:r>
            <a:r>
              <a:rPr lang="en-GB" sz="2300" i="1" spc="-100" dirty="0" err="1" smtClean="0"/>
              <a:t>atm</a:t>
            </a:r>
            <a:r>
              <a:rPr lang="en-GB" sz="2300" i="1" spc="-100" dirty="0" smtClean="0"/>
              <a:t>, exp = 20ns, 0.600 </a:t>
            </a:r>
            <a:r>
              <a:rPr lang="fr-FR" sz="2300" i="1" spc="-100" dirty="0" smtClean="0"/>
              <a:t>µ</a:t>
            </a:r>
            <a:r>
              <a:rPr lang="en-GB" sz="2300" i="1" spc="-100" dirty="0" smtClean="0"/>
              <a:t>m/</a:t>
            </a:r>
            <a:r>
              <a:rPr lang="en-GB" sz="2300" i="1" spc="-100" dirty="0" err="1" smtClean="0"/>
              <a:t>pix</a:t>
            </a:r>
            <a:endParaRPr lang="en-GB" sz="2300" i="1" spc="-100" dirty="0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2756452" y="3118097"/>
            <a:ext cx="3302777" cy="953884"/>
          </a:xfrm>
          <a:prstGeom prst="line">
            <a:avLst/>
          </a:prstGeom>
          <a:ln w="38100"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756452" y="3118097"/>
            <a:ext cx="3302777" cy="953884"/>
          </a:xfrm>
          <a:prstGeom prst="line">
            <a:avLst/>
          </a:prstGeom>
          <a:ln w="38100"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898525" y="1798766"/>
            <a:ext cx="1029600" cy="795546"/>
            <a:chOff x="898525" y="1798766"/>
            <a:chExt cx="1029600" cy="795546"/>
          </a:xfrm>
        </p:grpSpPr>
        <p:cxnSp>
          <p:nvCxnSpPr>
            <p:cNvPr id="14" name="Straight Connector 13"/>
            <p:cNvCxnSpPr/>
            <p:nvPr/>
          </p:nvCxnSpPr>
          <p:spPr>
            <a:xfrm rot="5400000">
              <a:off x="1853924" y="2223692"/>
              <a:ext cx="129352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688125" y="2376663"/>
              <a:ext cx="435298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898525" y="2066928"/>
              <a:ext cx="10296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 bwMode="auto">
            <a:xfrm rot="10800000" flipH="1" flipV="1">
              <a:off x="905774" y="1798766"/>
              <a:ext cx="1022351" cy="276999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kern="0" dirty="0" smtClean="0">
                  <a:solidFill>
                    <a:srgbClr val="000000"/>
                  </a:solidFill>
                  <a:latin typeface="Arial"/>
                </a:rPr>
                <a:t>135 </a:t>
              </a:r>
              <a:r>
                <a:rPr lang="fr-FR" sz="1200" b="1" kern="0" dirty="0" smtClean="0">
                  <a:solidFill>
                    <a:srgbClr val="000000"/>
                  </a:solidFill>
                  <a:latin typeface="Arial"/>
                </a:rPr>
                <a:t>µ</a:t>
              </a:r>
              <a:r>
                <a:rPr lang="en-GB" sz="1200" b="1" kern="0" dirty="0" smtClean="0">
                  <a:solidFill>
                    <a:srgbClr val="000000"/>
                  </a:solidFill>
                  <a:latin typeface="Arial"/>
                </a:rPr>
                <a:t>m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31819" y="2159014"/>
            <a:ext cx="973103" cy="505608"/>
            <a:chOff x="6931819" y="2159014"/>
            <a:chExt cx="973103" cy="505608"/>
          </a:xfrm>
        </p:grpSpPr>
        <p:cxnSp>
          <p:nvCxnSpPr>
            <p:cNvPr id="35" name="Straight Connector 34"/>
            <p:cNvCxnSpPr/>
            <p:nvPr/>
          </p:nvCxnSpPr>
          <p:spPr>
            <a:xfrm rot="5400000">
              <a:off x="7797376" y="2266560"/>
              <a:ext cx="215091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6679015" y="2411818"/>
              <a:ext cx="505608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761597" y="2159014"/>
            <a:ext cx="973103" cy="468000"/>
            <a:chOff x="6931819" y="2159014"/>
            <a:chExt cx="973103" cy="468000"/>
          </a:xfrm>
        </p:grpSpPr>
        <p:cxnSp>
          <p:nvCxnSpPr>
            <p:cNvPr id="47" name="Straight Connector 46"/>
            <p:cNvCxnSpPr/>
            <p:nvPr/>
          </p:nvCxnSpPr>
          <p:spPr>
            <a:xfrm rot="5400000">
              <a:off x="7797376" y="2266560"/>
              <a:ext cx="215091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6697819" y="2393014"/>
              <a:ext cx="468000" cy="0"/>
            </a:xfrm>
            <a:prstGeom prst="line">
              <a:avLst/>
            </a:prstGeom>
            <a:ln w="22225">
              <a:solidFill>
                <a:schemeClr val="accent2">
                  <a:alpha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Line Callout 2 (No Border) 56"/>
          <p:cNvSpPr/>
          <p:nvPr/>
        </p:nvSpPr>
        <p:spPr>
          <a:xfrm flipH="1">
            <a:off x="4130827" y="5883969"/>
            <a:ext cx="1974574" cy="27829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5684"/>
              <a:gd name="adj6" fmla="val -34042"/>
            </a:avLst>
          </a:prstGeom>
          <a:noFill/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bIns="180000" rtlCol="0" anchor="ctr"/>
          <a:lstStyle/>
          <a:p>
            <a:pPr algn="r"/>
            <a:r>
              <a:rPr lang="en-GB" dirty="0" smtClean="0"/>
              <a:t>Spheroidal cap</a:t>
            </a:r>
            <a:endParaRPr lang="en-GB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4.44444E-6 -0.162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115&quot;&gt;&lt;property id=&quot;20148&quot; value=&quot;5&quot;/&gt;&lt;property id=&quot;20300&quot; value=&quot;Slide 1 - &amp;quot;&amp;#x0D;&amp;#x0A;High-Speed Microscopic Imaging of the&amp;#x0D;&amp;#x0A;Initial Stage of Diesel Spray Formation and&amp;#x0D;&amp;#x0A;Primary Breakup &amp;#x0D;&amp;#x0A;&amp;quot;&quot;/&gt;&lt;property id=&quot;20307&quot; value=&quot;261&quot;/&gt;&lt;/object&gt;&lt;object type=&quot;3&quot; unique_id=&quot;10138&quot;&gt;&lt;property id=&quot;20148&quot; value=&quot;5&quot;/&gt;&lt;property id=&quot;20300&quot; value=&quot;Slide 2 - &amp;quot;Research objectives&amp;quot;&quot;/&gt;&lt;property id=&quot;20307&quot; value=&quot;264&quot;/&gt;&lt;/object&gt;&lt;object type=&quot;3&quot; unique_id=&quot;10143&quot;&gt;&lt;property id=&quot;20148&quot; value=&quot;5&quot;/&gt;&lt;property id=&quot;20300&quot; value=&quot;Slide 17 - &amp;quot;Evaporative test conditions&amp;quot;&quot;/&gt;&lt;property id=&quot;20307&quot; value=&quot;286&quot;/&gt;&lt;/object&gt;&lt;object type=&quot;3&quot; unique_id=&quot;10146&quot;&gt;&lt;property id=&quot;20148&quot; value=&quot;5&quot;/&gt;&lt;property id=&quot;20300&quot; value=&quot;Slide 8 - &amp;quot;Spray microscopy test conditions&amp;quot;&quot;/&gt;&lt;property id=&quot;20307&quot; value=&quot;275&quot;/&gt;&lt;/object&gt;&lt;object type=&quot;3&quot; unique_id=&quot;10151&quot;&gt;&lt;property id=&quot;20148&quot; value=&quot;5&quot;/&gt;&lt;property id=&quot;20300&quot; value=&quot;Slide 11 - &amp;quot;Ligament formation and primary breakup&amp;#x0D;&amp;#x0A;0.5 – 1.0 mm from nozzle&amp;quot;&quot;/&gt;&lt;property id=&quot;20307&quot; value=&quot;289&quot;/&gt;&lt;/object&gt;&lt;object type=&quot;3&quot; unique_id=&quot;10153&quot;&gt;&lt;property id=&quot;20148&quot; value=&quot;5&quot;/&gt;&lt;property id=&quot;20300&quot; value=&quot;Slide 27 - &amp;quot;Next step: Droplet sizing&amp;quot;&quot;/&gt;&lt;property id=&quot;20307&quot; value=&quot;291&quot;/&gt;&lt;/object&gt;&lt;object type=&quot;3&quot; unique_id=&quot;10154&quot;&gt;&lt;property id=&quot;20148&quot; value=&quot;5&quot;/&gt;&lt;property id=&quot;20300&quot; value=&quot;Slide 13 - &amp;quot;18.5mm downstream&amp;quot;&quot;/&gt;&lt;property id=&quot;20307&quot; value=&quot;292&quot;/&gt;&lt;/object&gt;&lt;object type=&quot;3&quot; unique_id=&quot;10156&quot;&gt;&lt;property id=&quot;20148&quot; value=&quot;5&quot;/&gt;&lt;property id=&quot;20300&quot; value=&quot;Slide 28 - &amp;quot;Next step: Droplet sizing&amp;quot;&quot;/&gt;&lt;property id=&quot;20307&quot; value=&quot;294&quot;/&gt;&lt;/object&gt;&lt;object type=&quot;3&quot; unique_id=&quot;12574&quot;&gt;&lt;property id=&quot;20148&quot; value=&quot;5&quot;/&gt;&lt;property id=&quot;20300&quot; value=&quot;Slide 15 - &amp;quot;Questions arising&amp;quot;&quot;/&gt;&lt;property id=&quot;20307&quot; value=&quot;351&quot;/&gt;&lt;/object&gt;&lt;object type=&quot;3&quot; unique_id=&quot;13641&quot;&gt;&lt;property id=&quot;20148&quot; value=&quot;5&quot;/&gt;&lt;property id=&quot;20300&quot; value=&quot;Slide 14 - &amp;quot;Ligaments ahead of the jet&amp;quot;&quot;/&gt;&lt;property id=&quot;20307&quot; value=&quot;352&quot;/&gt;&lt;/object&gt;&lt;object type=&quot;3&quot; unique_id=&quot;14483&quot;&gt;&lt;property id=&quot;20148&quot; value=&quot;5&quot;/&gt;&lt;property id=&quot;20300&quot; value=&quot;Slide 18 - &amp;quot;Central ligament ahead of the spray&amp;quot;&quot;/&gt;&lt;property id=&quot;20307&quot; value=&quot;354&quot;/&gt;&lt;/object&gt;&lt;object type=&quot;3&quot; unique_id=&quot;14569&quot;&gt;&lt;property id=&quot;20148&quot; value=&quot;5&quot;/&gt;&lt;property id=&quot;20300&quot; value=&quot;Slide 7 - &amp;quot;Simultaneous micro &amp;amp; macroscopic imaging&amp;quot;&quot;/&gt;&lt;property id=&quot;20307&quot; value=&quot;355&quot;/&gt;&lt;/object&gt;&lt;object type=&quot;3&quot; unique_id=&quot;14570&quot;&gt;&lt;property id=&quot;20148&quot; value=&quot;5&quot;/&gt;&lt;property id=&quot;20300&quot; value=&quot;Slide 16 - &amp;quot;Ultra high-speed micro &amp;amp; macroscopic video&amp;quot;&quot;/&gt;&lt;property id=&quot;20307&quot; value=&quot;356&quot;/&gt;&lt;/object&gt;&lt;object type=&quot;3&quot; unique_id=&quot;14571&quot;&gt;&lt;property id=&quot;20148&quot; value=&quot;5&quot;/&gt;&lt;property id=&quot;20300&quot; value=&quot;Slide 19 - &amp;quot;Central ligament ahead of the spray&amp;quot;&quot;/&gt;&lt;property id=&quot;20307&quot; value=&quot;358&quot;/&gt;&lt;/object&gt;&lt;object type=&quot;3&quot; unique_id=&quot;14575&quot;&gt;&lt;property id=&quot;20148&quot; value=&quot;5&quot;/&gt;&lt;property id=&quot;20300&quot; value=&quot;Slide 21 - &amp;quot;Effect of spheroidal cap on jet velocity&amp;quot;&quot;/&gt;&lt;property id=&quot;20307&quot; value=&quot;357&quot;/&gt;&lt;/object&gt;&lt;object type=&quot;3&quot; unique_id=&quot;15383&quot;&gt;&lt;property id=&quot;20148&quot; value=&quot;5&quot;/&gt;&lt;property id=&quot;20300&quot; value=&quot;Slide 24 - &amp;quot;Further developments&amp;quot;&quot;/&gt;&lt;property id=&quot;20307&quot; value=&quot;366&quot;/&gt;&lt;/object&gt;&lt;object type=&quot;3&quot; unique_id=&quot;15486&quot;&gt;&lt;property id=&quot;20148&quot; value=&quot;5&quot;/&gt;&lt;property id=&quot;20300&quot; value=&quot;Slide 26 - &amp;quot;Double-shot microscopic imaging samples&amp;quot;&quot;/&gt;&lt;property id=&quot;20307&quot; value=&quot;367&quot;/&gt;&lt;/object&gt;&lt;object type=&quot;3&quot; unique_id=&quot;15519&quot;&gt;&lt;property id=&quot;20148&quot; value=&quot;5&quot;/&gt;&lt;property id=&quot;20300&quot; value=&quot;Slide 9 - &amp;quot;Initial stage of diesel spray formation&amp;quot;&quot;/&gt;&lt;property id=&quot;20307&quot; value=&quot;368&quot;/&gt;&lt;/object&gt;&lt;object type=&quot;3&quot; unique_id=&quot;15520&quot;&gt;&lt;property id=&quot;20148&quot; value=&quot;5&quot;/&gt;&lt;property id=&quot;20300&quot; value=&quot;Slide 12 - &amp;quot;Ligament formation and primary breakup&amp;#x0D;&amp;#x0A;1.0 – 1.5 mm from nozzle&amp;quot;&quot;/&gt;&lt;property id=&quot;20307&quot; value=&quot;369&quot;/&gt;&lt;/object&gt;&lt;object type=&quot;3&quot; unique_id=&quot;15884&quot;&gt;&lt;property id=&quot;20148&quot; value=&quot;5&quot;/&gt;&lt;property id=&quot;20300&quot; value=&quot;Slide 22 - &amp;quot;Breakup mechanisms within initial 1 mm&amp;quot;&quot;/&gt;&lt;property id=&quot;20307&quot; value=&quot;371&quot;/&gt;&lt;/object&gt;&lt;object type=&quot;3&quot; unique_id=&quot;16167&quot;&gt;&lt;property id=&quot;20148&quot; value=&quot;5&quot;/&gt;&lt;property id=&quot;20300&quot; value=&quot;Slide 23 - &amp;quot;Breakup mechanisms within initial 1 mm&amp;quot;&quot;/&gt;&lt;property id=&quot;20307&quot; value=&quot;375&quot;/&gt;&lt;/object&gt;&lt;object type=&quot;3&quot; unique_id=&quot;16202&quot;&gt;&lt;property id=&quot;20148&quot; value=&quot;5&quot;/&gt;&lt;property id=&quot;20300&quot; value=&quot;Slide 10 - &amp;quot;Initial stage of diesel spray formation&amp;quot;&quot;/&gt;&lt;property id=&quot;20307&quot; value=&quot;378&quot;/&gt;&lt;/object&gt;&lt;object type=&quot;3&quot; unique_id=&quot;16412&quot;&gt;&lt;property id=&quot;20148&quot; value=&quot;5&quot;/&gt;&lt;property id=&quot;20300&quot; value=&quot;Slide 4 - &amp;quot;Microscopic imaging of diesel sprays&amp;quot;&quot;/&gt;&lt;property id=&quot;20307&quot; value=&quot;380&quot;/&gt;&lt;/object&gt;&lt;object type=&quot;3&quot; unique_id=&quot;16821&quot;&gt;&lt;property id=&quot;20148&quot; value=&quot;5&quot;/&gt;&lt;property id=&quot;20300&quot; value=&quot;Slide 3 - &amp;quot;Optical diagnostic technique&amp;quot;&quot;/&gt;&lt;property id=&quot;20307&quot; value=&quot;382&quot;/&gt;&lt;/object&gt;&lt;object type=&quot;3&quot; unique_id=&quot;17148&quot;&gt;&lt;property id=&quot;20148&quot; value=&quot;5&quot;/&gt;&lt;property id=&quot;20300&quot; value=&quot;Slide 5 - &amp;quot;Technique development&amp;quot;&quot;/&gt;&lt;property id=&quot;20307&quot; value=&quot;384&quot;/&gt;&lt;/object&gt;&lt;object type=&quot;3&quot; unique_id=&quot;17645&quot;&gt;&lt;property id=&quot;20148&quot; value=&quot;5&quot;/&gt;&lt;property id=&quot;20300&quot; value=&quot;Slide 6 - &amp;quot;Non-evaporative test conditions&amp;quot;&quot;/&gt;&lt;property id=&quot;20307&quot; value=&quot;386&quot;/&gt;&lt;/object&gt;&lt;object type=&quot;3&quot; unique_id=&quot;17646&quot;&gt;&lt;property id=&quot;20148&quot; value=&quot;5&quot;/&gt;&lt;property id=&quot;20300&quot; value=&quot;Slide 30 - &amp;quot;&amp;#x0D;&amp;#x0A;High-Speed Microscopic Imaging of the&amp;#x0D;&amp;#x0A;Initial Stage of Diesel Spray Formation and&amp;#x0D;&amp;#x0A;Primary Breakup &amp;#x0D;&amp;#x0A;&amp;quot;&quot;/&gt;&lt;property id=&quot;20307&quot; value=&quot;385&quot;/&gt;&lt;/object&gt;&lt;object type=&quot;3&quot; unique_id=&quot;18360&quot;&gt;&lt;property id=&quot;20148&quot; value=&quot;5&quot;/&gt;&lt;property id=&quot;20300&quot; value=&quot;Slide 20 - &amp;quot;Ligaments ahead of the spray&amp;quot;&quot;/&gt;&lt;property id=&quot;20307&quot; value=&quot;387&quot;/&gt;&lt;/object&gt;&lt;object type=&quot;3&quot; unique_id=&quot;19959&quot;&gt;&lt;property id=&quot;20148&quot; value=&quot;5&quot;/&gt;&lt;property id=&quot;20300&quot; value=&quot;Slide 25 - &amp;quot;Double-shot microscopic imaging samples&amp;quot;&quot;/&gt;&lt;property id=&quot;20307&quot; value=&quot;389&quot;/&gt;&lt;/object&gt;&lt;object type=&quot;3&quot; unique_id=&quot;19960&quot;&gt;&lt;property id=&quot;20148&quot; value=&quot;5&quot;/&gt;&lt;property id=&quot;20300&quot; value=&quot;Slide 29 - &amp;quot;Conclusions&amp;quot;&quot;/&gt;&lt;property id=&quot;20307&quot; value=&quot;38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66DE806-17B7-4B58-A1D5-1C4D8423F950}&quot;/&gt;&lt;filename val=&quot;C:\Documents and Settings\cc112\My Documents\My Adobe Presentations\SHRL_Diesel_CD-adapco_Feb09\data\asimages\{F66DE806-17B7-4B58-A1D5-1C4D8423F950}.png&quot;/&gt;&lt;hasEffects val=&quot;1&quot;/&gt;&lt;left val=&quot;570.72&quot;/&gt;&lt;top val=&quot;134.28&quot;/&gt;&lt;width val=&quot;162.96&quot;/&gt;&lt;height val=&quot;287.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fontAlgn="base">
          <a:spcBef>
            <a:spcPct val="0"/>
          </a:spcBef>
          <a:spcAft>
            <a:spcPct val="0"/>
          </a:spcAft>
          <a:defRPr sz="2800" kern="0" dirty="0" smtClean="0">
            <a:solidFill>
              <a:srgbClr val="000000"/>
            </a:solidFill>
            <a:latin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3996</TotalTime>
  <Words>946</Words>
  <Application>Microsoft Office PowerPoint</Application>
  <PresentationFormat>On-screen Show (4:3)</PresentationFormat>
  <Paragraphs>215</Paragraphs>
  <Slides>30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 High-Speed Microscopic Imaging of the Initial Stage of Diesel Spray Formation and Primary Breakup  </vt:lpstr>
      <vt:lpstr>Research objectives</vt:lpstr>
      <vt:lpstr>Optical diagnostic technique</vt:lpstr>
      <vt:lpstr>Microscopic imaging of diesel sprays</vt:lpstr>
      <vt:lpstr>Technique development</vt:lpstr>
      <vt:lpstr>Non-evaporative test conditions</vt:lpstr>
      <vt:lpstr>Simultaneous micro &amp; macroscopic imaging</vt:lpstr>
      <vt:lpstr>Spray microscopy test conditions</vt:lpstr>
      <vt:lpstr>Initial stage of diesel spray formation</vt:lpstr>
      <vt:lpstr>Initial stage of diesel spray formation</vt:lpstr>
      <vt:lpstr>Ligament formation and primary breakup 0.5 – 1.0 mm from nozzle</vt:lpstr>
      <vt:lpstr>Ligament formation and primary breakup 1.0 – 1.5 mm from nozzle</vt:lpstr>
      <vt:lpstr>18.5mm downstream</vt:lpstr>
      <vt:lpstr>Ligaments ahead of the jet</vt:lpstr>
      <vt:lpstr>Questions arising</vt:lpstr>
      <vt:lpstr>Ultra high-speed micro &amp; macroscopic video</vt:lpstr>
      <vt:lpstr>Evaporative test conditions</vt:lpstr>
      <vt:lpstr>Central ligament ahead of the spray</vt:lpstr>
      <vt:lpstr>Central ligament ahead of the spray</vt:lpstr>
      <vt:lpstr>Ligaments ahead of the spray</vt:lpstr>
      <vt:lpstr>Effect of spheroidal cap on jet velocity</vt:lpstr>
      <vt:lpstr>Breakup mechanisms within initial 1 mm</vt:lpstr>
      <vt:lpstr>Breakup mechanisms within initial 1 mm</vt:lpstr>
      <vt:lpstr>Further developments</vt:lpstr>
      <vt:lpstr>Double-shot microscopic imaging samples</vt:lpstr>
      <vt:lpstr>Double-shot microscopic imaging samples</vt:lpstr>
      <vt:lpstr>Next step: Droplet sizing</vt:lpstr>
      <vt:lpstr>Next step: Droplet sizing</vt:lpstr>
      <vt:lpstr>Conclusions</vt:lpstr>
      <vt:lpstr> High-Speed Microscopic Imaging of the Initial Stage of Diesel Spray Formation and Primary Breakup  </vt:lpstr>
    </vt:vector>
  </TitlesOfParts>
  <Company>University of Brighton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High-speed microscopic imaging of the initial stage of diesel spray formation and primary breakup </dc:title>
  <dc:creator>Cyril Crua</dc:creator>
  <cp:lastModifiedBy>Cyril Crua</cp:lastModifiedBy>
  <cp:revision>834</cp:revision>
  <dcterms:created xsi:type="dcterms:W3CDTF">2008-09-25T13:35:20Z</dcterms:created>
  <dcterms:modified xsi:type="dcterms:W3CDTF">2010-10-23T15:29:41Z</dcterms:modified>
</cp:coreProperties>
</file>